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0" r:id="rId3"/>
  </p:sldMasterIdLst>
  <p:notesMasterIdLst>
    <p:notesMasterId r:id="rId38"/>
  </p:notesMasterIdLst>
  <p:sldIdLst>
    <p:sldId id="330" r:id="rId4"/>
    <p:sldId id="673" r:id="rId5"/>
    <p:sldId id="577" r:id="rId6"/>
    <p:sldId id="579" r:id="rId7"/>
    <p:sldId id="762" r:id="rId8"/>
    <p:sldId id="763" r:id="rId9"/>
    <p:sldId id="674" r:id="rId10"/>
    <p:sldId id="663" r:id="rId11"/>
    <p:sldId id="664" r:id="rId12"/>
    <p:sldId id="665" r:id="rId13"/>
    <p:sldId id="662" r:id="rId14"/>
    <p:sldId id="755" r:id="rId15"/>
    <p:sldId id="756" r:id="rId16"/>
    <p:sldId id="757" r:id="rId17"/>
    <p:sldId id="758" r:id="rId18"/>
    <p:sldId id="651" r:id="rId19"/>
    <p:sldId id="652" r:id="rId20"/>
    <p:sldId id="653" r:id="rId21"/>
    <p:sldId id="277" r:id="rId22"/>
    <p:sldId id="271" r:id="rId23"/>
    <p:sldId id="655" r:id="rId24"/>
    <p:sldId id="657" r:id="rId25"/>
    <p:sldId id="658" r:id="rId26"/>
    <p:sldId id="659" r:id="rId27"/>
    <p:sldId id="667" r:id="rId28"/>
    <p:sldId id="668" r:id="rId29"/>
    <p:sldId id="759" r:id="rId30"/>
    <p:sldId id="760" r:id="rId31"/>
    <p:sldId id="761" r:id="rId32"/>
    <p:sldId id="669" r:id="rId33"/>
    <p:sldId id="670" r:id="rId34"/>
    <p:sldId id="764" r:id="rId35"/>
    <p:sldId id="672" r:id="rId36"/>
    <p:sldId id="7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87"/>
    <p:restoredTop sz="96932"/>
  </p:normalViewPr>
  <p:slideViewPr>
    <p:cSldViewPr snapToGrid="0" snapToObjects="1">
      <p:cViewPr varScale="1">
        <p:scale>
          <a:sx n="128" d="100"/>
          <a:sy n="128" d="100"/>
        </p:scale>
        <p:origin x="88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406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4830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12612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98365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62373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07548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7622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489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1230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3285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59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6917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7738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9662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112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36111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10/30/20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4445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10/30/20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496849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7604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849260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78244030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7872" y="261563"/>
            <a:ext cx="11039928"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609600" y="1292352"/>
            <a:ext cx="11022853" cy="4727973"/>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0992275"/>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481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179287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10/30/20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40452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10/30/20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744484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89897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99440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5400"/>
            <a:ext cx="11039928" cy="517064"/>
          </a:xfrm>
          <a:prstGeom prst="rect">
            <a:avLst/>
          </a:prstGeom>
        </p:spPr>
        <p:txBody>
          <a:bodyPr wrap="square" anchor="t"/>
          <a:lstStyle>
            <a:lvl1pPr algn="l">
              <a:lnSpc>
                <a:spcPct val="90000"/>
              </a:lnSpc>
              <a:defRPr sz="3733"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304800" y="1092200"/>
            <a:ext cx="11327653" cy="4928125"/>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4626438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7BBC359C-8B98-904F-955B-7B675E601B13}"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27146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90931"/>
          </a:xfrm>
          <a:prstGeom prst="rect">
            <a:avLst/>
          </a:prstGeom>
        </p:spPr>
        <p:txBody>
          <a:bodyPr wrap="square" anchor="t"/>
          <a:lstStyle>
            <a:lvl1pPr>
              <a:lnSpc>
                <a:spcPct val="90000"/>
              </a:lnSpc>
              <a:defRPr sz="4267"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2306466534"/>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570452353"/>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emf"/><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9" name="TextBox 9">
            <a:extLst>
              <a:ext uri="{FF2B5EF4-FFF2-40B4-BE49-F238E27FC236}">
                <a16:creationId xmlns:a16="http://schemas.microsoft.com/office/drawing/2014/main" id="{6453F491-4384-0940-BC48-E5338ACEC964}"/>
              </a:ext>
            </a:extLst>
          </p:cNvPr>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 Ferguson, 2020</a:t>
            </a:r>
            <a:endParaRPr lang="en-US" altLang="en-US" sz="1000" i="1" dirty="0">
              <a:solidFill>
                <a:prstClr val="white"/>
              </a:solidFill>
            </a:endParaRPr>
          </a:p>
        </p:txBody>
      </p:sp>
    </p:spTree>
    <p:extLst>
      <p:ext uri="{BB962C8B-B14F-4D97-AF65-F5344CB8AC3E}">
        <p14:creationId xmlns:p14="http://schemas.microsoft.com/office/powerpoint/2010/main" val="1966561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6" name="TextBox 9">
            <a:extLst>
              <a:ext uri="{FF2B5EF4-FFF2-40B4-BE49-F238E27FC236}">
                <a16:creationId xmlns:a16="http://schemas.microsoft.com/office/drawing/2014/main" id="{F158F761-A5C6-D64B-8A9B-61004183C69A}"/>
              </a:ext>
            </a:extLst>
          </p:cNvPr>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82119937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Atomic_commit" TargetMode="External"/><Relationship Id="rId13" Type="http://schemas.openxmlformats.org/officeDocument/2006/relationships/hyperlink" Target="http://www.wikipedia.org)/" TargetMode="External"/><Relationship Id="rId3" Type="http://schemas.openxmlformats.org/officeDocument/2006/relationships/image" Target="../media/image1.emf"/><Relationship Id="rId7" Type="http://schemas.openxmlformats.org/officeDocument/2006/relationships/hyperlink" Target="https://en.wikipedia.org/wiki/Computer_networking" TargetMode="External"/><Relationship Id="rId12" Type="http://schemas.openxmlformats.org/officeDocument/2006/relationships/hyperlink" Target="https://en.wikipedia.org/wiki/Consensus_(computer_scie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Database" TargetMode="External"/><Relationship Id="rId11" Type="http://schemas.openxmlformats.org/officeDocument/2006/relationships/hyperlink" Target="https://en.wikipedia.org/wiki/Commit_(data_management)" TargetMode="External"/><Relationship Id="rId5" Type="http://schemas.openxmlformats.org/officeDocument/2006/relationships/hyperlink" Target="https://en.wikipedia.org/wiki/Transaction_processing" TargetMode="External"/><Relationship Id="rId10" Type="http://schemas.openxmlformats.org/officeDocument/2006/relationships/hyperlink" Target="https://en.wikipedia.org/wiki/Distributed_transaction" TargetMode="External"/><Relationship Id="rId4" Type="http://schemas.openxmlformats.org/officeDocument/2006/relationships/image" Target="../media/image8.png"/><Relationship Id="rId9" Type="http://schemas.openxmlformats.org/officeDocument/2006/relationships/hyperlink" Target="https://en.wikipedia.org/wiki/Distributed_algorith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1.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12.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30.png"/><Relationship Id="rId3" Type="http://schemas.openxmlformats.org/officeDocument/2006/relationships/image" Target="../media/image1.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api.slack.com/best-practices/blueprints/actionable-notifications" TargetMode="External"/><Relationship Id="rId4" Type="http://schemas.openxmlformats.org/officeDocument/2006/relationships/hyperlink" Target="https://en.wikipedia.org/wiki/Webhoo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60960" y="1267301"/>
            <a:ext cx="12192000" cy="327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a:spcBef>
                <a:spcPct val="0"/>
              </a:spcBef>
              <a:buNone/>
            </a:pPr>
            <a:r>
              <a:rPr lang="en-US" altLang="en-US" sz="2400" i="1" dirty="0">
                <a:solidFill>
                  <a:schemeClr val="bg1"/>
                </a:solidFill>
              </a:rPr>
              <a:t>Lecture 8: Some DynamoDB , Additional REST API Concepts (Continued), </a:t>
            </a:r>
            <a:br>
              <a:rPr lang="en-US" altLang="en-US" sz="2400" i="1" dirty="0">
                <a:solidFill>
                  <a:schemeClr val="bg1"/>
                </a:solidFill>
              </a:rPr>
            </a:br>
            <a:r>
              <a:rPr lang="en-US" altLang="en-US" sz="2400" i="1" dirty="0">
                <a:solidFill>
                  <a:schemeClr val="bg1"/>
                </a:solidFill>
              </a:rPr>
              <a:t>Lambda Functions Walkthrough, Microservices and SNS, </a:t>
            </a:r>
            <a:r>
              <a:rPr lang="en-US" altLang="en-US" sz="2400" i="1" dirty="0" err="1">
                <a:solidFill>
                  <a:schemeClr val="bg1"/>
                </a:solidFill>
              </a:rPr>
              <a:t>WebHooks</a:t>
            </a:r>
            <a:r>
              <a:rPr lang="en-US" altLang="en-US" sz="2400" i="1" dirty="0">
                <a:solidFill>
                  <a:schemeClr val="bg1"/>
                </a:solidFill>
              </a:rPr>
              <a:t>,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B181B8-C58F-AB4B-878B-A042722814D8}"/>
              </a:ext>
            </a:extLst>
          </p:cNvPr>
          <p:cNvPicPr>
            <a:picLocks noChangeAspect="1"/>
          </p:cNvPicPr>
          <p:nvPr/>
        </p:nvPicPr>
        <p:blipFill>
          <a:blip r:embed="rId4"/>
          <a:stretch>
            <a:fillRect/>
          </a:stretch>
        </p:blipFill>
        <p:spPr>
          <a:xfrm>
            <a:off x="6416991" y="693401"/>
            <a:ext cx="5550461" cy="5276229"/>
          </a:xfrm>
          <a:prstGeom prst="rect">
            <a:avLst/>
          </a:prstGeom>
        </p:spPr>
      </p:pic>
      <p:sp>
        <p:nvSpPr>
          <p:cNvPr id="19" name="Content Placeholder 4">
            <a:extLst>
              <a:ext uri="{FF2B5EF4-FFF2-40B4-BE49-F238E27FC236}">
                <a16:creationId xmlns:a16="http://schemas.microsoft.com/office/drawing/2014/main" id="{4B5DC991-AF02-C64F-B883-7B4542C53D09}"/>
              </a:ext>
            </a:extLst>
          </p:cNvPr>
          <p:cNvSpPr txBox="1">
            <a:spLocks/>
          </p:cNvSpPr>
          <p:nvPr/>
        </p:nvSpPr>
        <p:spPr bwMode="auto">
          <a:xfrm>
            <a:off x="457200" y="764381"/>
            <a:ext cx="5734594" cy="5341411"/>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“In </a:t>
            </a:r>
            <a:r>
              <a:rPr kumimoji="0" lang="en-US" b="0" i="0" u="none" strike="noStrike" kern="0" cap="none" spc="0" normalizeH="0" baseline="0" noProof="0" dirty="0">
                <a:ln>
                  <a:noFill/>
                </a:ln>
                <a:solidFill>
                  <a:srgbClr val="444444"/>
                </a:solidFill>
                <a:effectLst/>
                <a:uLnTx/>
                <a:uFillTx/>
                <a:latin typeface="Century Schoolbook" charset="0"/>
                <a:hlinkClick r:id="rId5" tooltip="Transaction processing"/>
              </a:rPr>
              <a:t>transaction processing</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0" u="none" strike="noStrike" kern="0" cap="none" spc="0" normalizeH="0" baseline="0" noProof="0" dirty="0">
                <a:ln>
                  <a:noFill/>
                </a:ln>
                <a:solidFill>
                  <a:srgbClr val="444444"/>
                </a:solidFill>
                <a:effectLst/>
                <a:uLnTx/>
                <a:uFillTx/>
                <a:latin typeface="Century Schoolbook" charset="0"/>
                <a:hlinkClick r:id="rId6" tooltip="Database"/>
              </a:rPr>
              <a:t>databases</a:t>
            </a:r>
            <a:r>
              <a:rPr kumimoji="0" lang="en-US" b="0" i="0" u="none" strike="noStrike" kern="0" cap="none" spc="0" normalizeH="0" baseline="0" noProof="0" dirty="0">
                <a:ln>
                  <a:noFill/>
                </a:ln>
                <a:solidFill>
                  <a:srgbClr val="444444"/>
                </a:solidFill>
                <a:effectLst/>
                <a:uLnTx/>
                <a:uFillTx/>
                <a:latin typeface="Century Schoolbook" charset="0"/>
              </a:rPr>
              <a:t>, and </a:t>
            </a:r>
            <a:r>
              <a:rPr kumimoji="0" lang="en-US" b="0" i="0" u="none" strike="noStrike" kern="0" cap="none" spc="0" normalizeH="0" baseline="0" noProof="0" dirty="0">
                <a:ln>
                  <a:noFill/>
                </a:ln>
                <a:solidFill>
                  <a:srgbClr val="444444"/>
                </a:solidFill>
                <a:effectLst/>
                <a:uLnTx/>
                <a:uFillTx/>
                <a:latin typeface="Century Schoolbook" charset="0"/>
                <a:hlinkClick r:id="rId7" tooltip="Computer networking"/>
              </a:rPr>
              <a:t>computer networking</a:t>
            </a:r>
            <a:r>
              <a:rPr kumimoji="0" lang="en-US" b="0" i="0" u="none" strike="noStrike" kern="0" cap="none" spc="0" normalizeH="0" baseline="0" noProof="0" dirty="0">
                <a:ln>
                  <a:noFill/>
                </a:ln>
                <a:solidFill>
                  <a:srgbClr val="444444"/>
                </a:solidFill>
                <a:effectLst/>
                <a:uLnTx/>
                <a:uFillTx/>
                <a:latin typeface="Century Schoolbook" charset="0"/>
              </a:rPr>
              <a:t>, the </a:t>
            </a:r>
            <a:r>
              <a:rPr kumimoji="0" lang="en-US" b="1" i="0" u="none" strike="noStrike" kern="0" cap="none" spc="0" normalizeH="0" baseline="0" noProof="0" dirty="0">
                <a:ln>
                  <a:noFill/>
                </a:ln>
                <a:solidFill>
                  <a:srgbClr val="444444"/>
                </a:solidFill>
                <a:effectLst/>
                <a:uLnTx/>
                <a:uFillTx/>
                <a:latin typeface="Century Schoolbook" charset="0"/>
              </a:rPr>
              <a:t>two-phase commit protocol</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1" i="0" u="none" strike="noStrike" kern="0" cap="none" spc="0" normalizeH="0" baseline="0" noProof="0" dirty="0">
                <a:ln>
                  <a:noFill/>
                </a:ln>
                <a:solidFill>
                  <a:srgbClr val="444444"/>
                </a:solidFill>
                <a:effectLst/>
                <a:uLnTx/>
                <a:uFillTx/>
                <a:latin typeface="Century Schoolbook" charset="0"/>
              </a:rPr>
              <a:t>2PC</a:t>
            </a:r>
            <a:r>
              <a:rPr kumimoji="0" lang="en-US" b="0" i="0" u="none" strike="noStrike" kern="0" cap="none" spc="0" normalizeH="0" baseline="0" noProof="0" dirty="0">
                <a:ln>
                  <a:noFill/>
                </a:ln>
                <a:solidFill>
                  <a:srgbClr val="444444"/>
                </a:solidFill>
                <a:effectLst/>
                <a:uLnTx/>
                <a:uFillTx/>
                <a:latin typeface="Century Schoolbook" charset="0"/>
              </a:rPr>
              <a:t>) is a type of </a:t>
            </a:r>
            <a:r>
              <a:rPr kumimoji="0" lang="en-US" b="0" i="0" u="none" strike="noStrike" kern="0" cap="none" spc="0" normalizeH="0" baseline="0" noProof="0" dirty="0">
                <a:ln>
                  <a:noFill/>
                </a:ln>
                <a:solidFill>
                  <a:srgbClr val="444444"/>
                </a:solidFill>
                <a:effectLst/>
                <a:uLnTx/>
                <a:uFillTx/>
                <a:latin typeface="Century Schoolbook" charset="0"/>
                <a:hlinkClick r:id="rId8" tooltip="Atomic commit"/>
              </a:rPr>
              <a:t>atomic commitment protocol</a:t>
            </a:r>
            <a:r>
              <a:rPr kumimoji="0" lang="en-US" b="0" i="0" u="none" strike="noStrike" kern="0" cap="none" spc="0" normalizeH="0" baseline="0" noProof="0" dirty="0">
                <a:ln>
                  <a:noFill/>
                </a:ln>
                <a:solidFill>
                  <a:srgbClr val="444444"/>
                </a:solidFill>
                <a:effectLst/>
                <a:uLnTx/>
                <a:uFillTx/>
                <a:latin typeface="Century Schoolbook" charset="0"/>
              </a:rPr>
              <a:t> (ACP). It is a </a:t>
            </a:r>
            <a:r>
              <a:rPr kumimoji="0" lang="en-US" b="0" i="0" u="none" strike="noStrike" kern="0" cap="none" spc="0" normalizeH="0" baseline="0" noProof="0" dirty="0">
                <a:ln>
                  <a:noFill/>
                </a:ln>
                <a:solidFill>
                  <a:srgbClr val="444444"/>
                </a:solidFill>
                <a:effectLst/>
                <a:uLnTx/>
                <a:uFillTx/>
                <a:latin typeface="Century Schoolbook" charset="0"/>
                <a:hlinkClick r:id="rId9" tooltip="Distributed algorithm"/>
              </a:rPr>
              <a:t>distributed algorithm</a:t>
            </a:r>
            <a:r>
              <a:rPr kumimoji="0" lang="en-US" b="0" i="0" u="none" strike="noStrike" kern="0" cap="none" spc="0" normalizeH="0" baseline="0" noProof="0" dirty="0">
                <a:ln>
                  <a:noFill/>
                </a:ln>
                <a:solidFill>
                  <a:srgbClr val="444444"/>
                </a:solidFill>
                <a:effectLst/>
                <a:uLnTx/>
                <a:uFillTx/>
                <a:latin typeface="Century Schoolbook" charset="0"/>
              </a:rPr>
              <a:t> that coordinates all the processes that participate in a </a:t>
            </a:r>
            <a:r>
              <a:rPr kumimoji="0" lang="en-US" b="0" i="0" u="none" strike="noStrike" kern="0" cap="none" spc="0" normalizeH="0" baseline="0" noProof="0" dirty="0">
                <a:ln>
                  <a:noFill/>
                </a:ln>
                <a:solidFill>
                  <a:srgbClr val="444444"/>
                </a:solidFill>
                <a:effectLst/>
                <a:uLnTx/>
                <a:uFillTx/>
                <a:latin typeface="Century Schoolbook" charset="0"/>
                <a:hlinkClick r:id="rId10" tooltip="Distributed transaction"/>
              </a:rPr>
              <a:t>distributed atomic transaction</a:t>
            </a:r>
            <a:r>
              <a:rPr kumimoji="0" lang="en-US" b="0" i="0" u="none" strike="noStrike" kern="0" cap="none" spc="0" normalizeH="0" baseline="0" noProof="0" dirty="0">
                <a:ln>
                  <a:noFill/>
                </a:ln>
                <a:solidFill>
                  <a:srgbClr val="444444"/>
                </a:solidFill>
                <a:effectLst/>
                <a:uLnTx/>
                <a:uFillTx/>
                <a:latin typeface="Century Schoolbook" charset="0"/>
              </a:rPr>
              <a:t> on whether to </a:t>
            </a:r>
            <a:r>
              <a:rPr kumimoji="0" lang="en-US" b="0" i="1" u="none" strike="noStrike" kern="0" cap="none" spc="0" normalizeH="0" baseline="0" noProof="0" dirty="0">
                <a:ln>
                  <a:noFill/>
                </a:ln>
                <a:solidFill>
                  <a:srgbClr val="444444"/>
                </a:solidFill>
                <a:effectLst/>
                <a:uLnTx/>
                <a:uFillTx/>
                <a:latin typeface="Century Schoolbook" charset="0"/>
                <a:hlinkClick r:id="rId11" tooltip="Commit (data management)"/>
              </a:rPr>
              <a:t>commit</a:t>
            </a:r>
            <a:r>
              <a:rPr kumimoji="0" lang="en-US" b="0" i="0" u="none" strike="noStrike" kern="0" cap="none" spc="0" normalizeH="0" baseline="0" noProof="0" dirty="0">
                <a:ln>
                  <a:noFill/>
                </a:ln>
                <a:solidFill>
                  <a:srgbClr val="444444"/>
                </a:solidFill>
                <a:effectLst/>
                <a:uLnTx/>
                <a:uFillTx/>
                <a:latin typeface="Century Schoolbook" charset="0"/>
              </a:rPr>
              <a:t> or </a:t>
            </a:r>
            <a:r>
              <a:rPr kumimoji="0" lang="en-US" b="0" i="1" u="none" strike="noStrike" kern="0" cap="none" spc="0" normalizeH="0" baseline="0" noProof="0" dirty="0">
                <a:ln>
                  <a:noFill/>
                </a:ln>
                <a:solidFill>
                  <a:srgbClr val="444444"/>
                </a:solidFill>
                <a:effectLst/>
                <a:uLnTx/>
                <a:uFillTx/>
                <a:latin typeface="Century Schoolbook" charset="0"/>
              </a:rPr>
              <a:t>abort</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1" u="none" strike="noStrike" kern="0" cap="none" spc="0" normalizeH="0" baseline="0" noProof="0" dirty="0">
                <a:ln>
                  <a:noFill/>
                </a:ln>
                <a:solidFill>
                  <a:srgbClr val="444444"/>
                </a:solidFill>
                <a:effectLst/>
                <a:uLnTx/>
                <a:uFillTx/>
                <a:latin typeface="Century Schoolbook" charset="0"/>
              </a:rPr>
              <a:t>roll back</a:t>
            </a:r>
            <a:r>
              <a:rPr kumimoji="0" lang="en-US" b="0" i="0" u="none" strike="noStrike" kern="0" cap="none" spc="0" normalizeH="0" baseline="0" noProof="0" dirty="0">
                <a:ln>
                  <a:noFill/>
                </a:ln>
                <a:solidFill>
                  <a:srgbClr val="444444"/>
                </a:solidFill>
                <a:effectLst/>
                <a:uLnTx/>
                <a:uFillTx/>
                <a:latin typeface="Century Schoolbook" charset="0"/>
              </a:rPr>
              <a:t>) the transaction (it is a specialized type of </a:t>
            </a:r>
            <a:r>
              <a:rPr kumimoji="0" lang="en-US" b="0" i="0" u="none" strike="noStrike" kern="0" cap="none" spc="0" normalizeH="0" baseline="0" noProof="0" dirty="0">
                <a:ln>
                  <a:noFill/>
                </a:ln>
                <a:solidFill>
                  <a:srgbClr val="444444"/>
                </a:solidFill>
                <a:effectLst/>
                <a:uLnTx/>
                <a:uFillTx/>
                <a:latin typeface="Century Schoolbook" charset="0"/>
                <a:hlinkClick r:id="rId12" tooltip="Consensus (computer science)"/>
              </a:rPr>
              <a:t>consensus</a:t>
            </a:r>
            <a:r>
              <a:rPr kumimoji="0" lang="en-US" b="0" i="0" u="none" strike="noStrike" kern="0" cap="none" spc="0" normalizeH="0" baseline="0" noProof="0" dirty="0">
                <a:ln>
                  <a:noFill/>
                </a:ln>
                <a:solidFill>
                  <a:srgbClr val="444444"/>
                </a:solidFill>
                <a:effectLst/>
                <a:uLnTx/>
                <a:uFillTx/>
                <a:latin typeface="Century Schoolbook" charset="0"/>
              </a:rPr>
              <a:t> protocol). The protocol achieves its goal even in many cases of temporary system failure (involving either process, network node, communication, etc. failures), and is thus widely used”</a:t>
            </a:r>
            <a:br>
              <a:rPr kumimoji="0" lang="en-US" b="0" i="0" u="none" strike="noStrike" kern="0" cap="none" spc="0" normalizeH="0" baseline="0" noProof="0" dirty="0">
                <a:ln>
                  <a:noFill/>
                </a:ln>
                <a:solidFill>
                  <a:srgbClr val="444444"/>
                </a:solidFill>
                <a:effectLst/>
                <a:uLnTx/>
                <a:uFillTx/>
                <a:latin typeface="Century Schoolbook" charset="0"/>
              </a:rPr>
            </a:br>
            <a:r>
              <a:rPr kumimoji="0" lang="en-US" b="0" i="0" u="none" strike="noStrike" kern="0" cap="none" spc="0" normalizeH="0" baseline="0" noProof="0" dirty="0">
                <a:ln>
                  <a:noFill/>
                </a:ln>
                <a:solidFill>
                  <a:srgbClr val="444444"/>
                </a:solidFill>
                <a:effectLst/>
                <a:uLnTx/>
                <a:uFillTx/>
                <a:latin typeface="Century Schoolbook" charset="0"/>
              </a:rPr>
              <a:t>(</a:t>
            </a:r>
            <a:r>
              <a:rPr kumimoji="0" lang="en-US" b="0" i="0" u="none" strike="noStrike" kern="0" cap="none" spc="0" normalizeH="0" baseline="0" noProof="0" dirty="0">
                <a:ln>
                  <a:noFill/>
                </a:ln>
                <a:solidFill>
                  <a:srgbClr val="444444"/>
                </a:solidFill>
                <a:effectLst/>
                <a:uLnTx/>
                <a:uFillTx/>
                <a:latin typeface="Century Schoolbook" charset="0"/>
                <a:hlinkClick r:id="rId13"/>
              </a:rPr>
              <a:t>www.wikipedia.org)</a:t>
            </a:r>
            <a:endParaRPr kumimoji="0" lang="en-US" b="0" i="0" u="none" strike="noStrike" kern="0" cap="none" spc="0" normalizeH="0" baseline="0" noProof="0" dirty="0">
              <a:ln>
                <a:noFill/>
              </a:ln>
              <a:solidFill>
                <a:srgbClr val="444444"/>
              </a:solidFill>
              <a:effectLst/>
              <a:uLnTx/>
              <a:uFillTx/>
              <a:latin typeface="Century Schoolbook" charset="0"/>
            </a:endParaRP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Note: This sequence diagram omits some steps.</a:t>
            </a: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Uses: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ACID, especially consistency, for data in different databases/services.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Modified approach is required to strictly achieve consistency and availability for replicated data,</a:t>
            </a:r>
          </a:p>
        </p:txBody>
      </p:sp>
      <p:sp>
        <p:nvSpPr>
          <p:cNvPr id="11" name="TextBox 9">
            <a:extLst>
              <a:ext uri="{FF2B5EF4-FFF2-40B4-BE49-F238E27FC236}">
                <a16:creationId xmlns:a16="http://schemas.microsoft.com/office/drawing/2014/main" id="{3D328C88-1D09-4347-8FAC-34CDC621684F}"/>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10</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324953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Eventual Consistency</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AC8B36-ECEA-3E48-A2CE-38C2FCE141CD}"/>
              </a:ext>
            </a:extLst>
          </p:cNvPr>
          <p:cNvPicPr>
            <a:picLocks noChangeAspect="1"/>
          </p:cNvPicPr>
          <p:nvPr/>
        </p:nvPicPr>
        <p:blipFill>
          <a:blip r:embed="rId4"/>
          <a:stretch>
            <a:fillRect/>
          </a:stretch>
        </p:blipFill>
        <p:spPr>
          <a:xfrm>
            <a:off x="170213" y="2699220"/>
            <a:ext cx="10197736" cy="3539505"/>
          </a:xfrm>
          <a:prstGeom prst="rect">
            <a:avLst/>
          </a:prstGeom>
        </p:spPr>
      </p:pic>
      <p:sp>
        <p:nvSpPr>
          <p:cNvPr id="6" name="Content Placeholder 5">
            <a:extLst>
              <a:ext uri="{FF2B5EF4-FFF2-40B4-BE49-F238E27FC236}">
                <a16:creationId xmlns:a16="http://schemas.microsoft.com/office/drawing/2014/main" id="{551576A3-600E-E740-B910-8A9B11690C2F}"/>
              </a:ext>
            </a:extLst>
          </p:cNvPr>
          <p:cNvSpPr>
            <a:spLocks noGrp="1"/>
          </p:cNvSpPr>
          <p:nvPr>
            <p:ph idx="1"/>
          </p:nvPr>
        </p:nvSpPr>
        <p:spPr>
          <a:xfrm>
            <a:off x="340784" y="741410"/>
            <a:ext cx="11013016" cy="1932986"/>
          </a:xfrm>
        </p:spPr>
        <p:txBody>
          <a:bodyPr>
            <a:normAutofit lnSpcReduction="10000"/>
          </a:bodyPr>
          <a:lstStyle/>
          <a:p>
            <a:r>
              <a:rPr lang="en-US" sz="1600" dirty="0"/>
              <a:t>The preceding two slides were simplistic overviews of some of the concepts. </a:t>
            </a:r>
          </a:p>
          <a:p>
            <a:pPr lvl="1"/>
            <a:r>
              <a:rPr lang="en-US" sz="1200" dirty="0"/>
              <a:t>If the DB tolerates network partitions, the DB must either: return error or potentially out of date values.</a:t>
            </a:r>
          </a:p>
          <a:p>
            <a:pPr lvl="1"/>
            <a:r>
              <a:rPr lang="en-US" sz="1200" dirty="0"/>
              <a:t>Achieving availability </a:t>
            </a:r>
            <a:r>
              <a:rPr lang="en-US" sz="1200" dirty="0">
                <a:sym typeface="Wingdings" pitchFamily="2" charset="2"/>
              </a:rPr>
              <a:t> you must have multiple copies of the data.</a:t>
            </a:r>
          </a:p>
          <a:p>
            <a:pPr lvl="2"/>
            <a:r>
              <a:rPr lang="en-US" sz="900" dirty="0">
                <a:sym typeface="Wingdings" pitchFamily="2" charset="2"/>
              </a:rPr>
              <a:t>Consistency requires some form of distributed synchronization for updates  cannot tolerate partitions.</a:t>
            </a:r>
          </a:p>
          <a:p>
            <a:pPr lvl="2"/>
            <a:r>
              <a:rPr lang="en-US" sz="900" dirty="0">
                <a:sym typeface="Wingdings" pitchFamily="2" charset="2"/>
              </a:rPr>
              <a:t>Availability and partition tolerance  cannot synchronize updates.</a:t>
            </a:r>
          </a:p>
          <a:p>
            <a:r>
              <a:rPr lang="en-US" sz="1600" dirty="0">
                <a:sym typeface="Wingdings" pitchFamily="2" charset="2"/>
              </a:rPr>
              <a:t>For a lot of applications,</a:t>
            </a:r>
          </a:p>
          <a:p>
            <a:pPr lvl="1"/>
            <a:r>
              <a:rPr lang="en-US" sz="1200" dirty="0">
                <a:sym typeface="Wingdings" pitchFamily="2" charset="2"/>
              </a:rPr>
              <a:t>You do not need ACID properties</a:t>
            </a:r>
          </a:p>
          <a:p>
            <a:pPr lvl="1"/>
            <a:r>
              <a:rPr lang="en-US" sz="1200" dirty="0">
                <a:sym typeface="Wingdings" pitchFamily="2" charset="2"/>
              </a:rPr>
              <a:t>You cannot achieve the massive, required scale and achieve ACID properties.</a:t>
            </a:r>
            <a:endParaRPr lang="en-US" sz="1200" dirty="0"/>
          </a:p>
        </p:txBody>
      </p:sp>
      <p:sp>
        <p:nvSpPr>
          <p:cNvPr id="8" name="Rounded Rectangle 7">
            <a:extLst>
              <a:ext uri="{FF2B5EF4-FFF2-40B4-BE49-F238E27FC236}">
                <a16:creationId xmlns:a16="http://schemas.microsoft.com/office/drawing/2014/main" id="{525EA434-DB2C-C945-BF8C-C02B4CD1C396}"/>
              </a:ext>
            </a:extLst>
          </p:cNvPr>
          <p:cNvSpPr/>
          <p:nvPr/>
        </p:nvSpPr>
        <p:spPr>
          <a:xfrm>
            <a:off x="7846423" y="827315"/>
            <a:ext cx="3849188" cy="16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an overly simplistic explanation of some pretty complex concepts and alternatives.</a:t>
            </a:r>
          </a:p>
        </p:txBody>
      </p:sp>
      <p:sp>
        <p:nvSpPr>
          <p:cNvPr id="11" name="TextBox 9">
            <a:extLst>
              <a:ext uri="{FF2B5EF4-FFF2-40B4-BE49-F238E27FC236}">
                <a16:creationId xmlns:a16="http://schemas.microsoft.com/office/drawing/2014/main" id="{1DA0587B-D703-484D-98DD-3E10970F6858}"/>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11</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78827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69133" y="693742"/>
            <a:ext cx="5080000" cy="3217333"/>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10314649" y="4714959"/>
            <a:ext cx="895519" cy="76604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457189" indent="-457189" algn="ctr" defTabSz="609585" fontAlgn="base">
              <a:spcBef>
                <a:spcPct val="0"/>
              </a:spcBef>
              <a:spcAft>
                <a:spcPct val="0"/>
              </a:spcAft>
              <a:buFont typeface="Arial" charset="0"/>
              <a:buChar char="•"/>
            </a:pPr>
            <a:endParaRPr lang="en-US" sz="2400">
              <a:solidFill>
                <a:prstClr val="black"/>
              </a:solidFill>
              <a:latin typeface="Calibri"/>
            </a:endParaRPr>
          </a:p>
        </p:txBody>
      </p:sp>
      <p:cxnSp>
        <p:nvCxnSpPr>
          <p:cNvPr id="7" name="Straight Arrow Connector 6"/>
          <p:cNvCxnSpPr/>
          <p:nvPr/>
        </p:nvCxnSpPr>
        <p:spPr>
          <a:xfrm flipV="1">
            <a:off x="10487278" y="3787073"/>
            <a:ext cx="312892" cy="884729"/>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152807" y="3954232"/>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600" b="1">
                <a:solidFill>
                  <a:prstClr val="black"/>
                </a:solidFill>
                <a:latin typeface="Calibri"/>
                <a:ea typeface="ＭＳ Ｐゴシック" charset="-128"/>
              </a:rPr>
              <a:t>get</a:t>
            </a:r>
            <a:endParaRPr lang="en-US" sz="1600" b="1" dirty="0" err="1">
              <a:solidFill>
                <a:prstClr val="black"/>
              </a:solidFill>
              <a:latin typeface="Calibri"/>
              <a:ea typeface="ＭＳ Ｐゴシック" charset="-128"/>
            </a:endParaRPr>
          </a:p>
        </p:txBody>
      </p:sp>
      <p:cxnSp>
        <p:nvCxnSpPr>
          <p:cNvPr id="9" name="Straight Arrow Connector 8"/>
          <p:cNvCxnSpPr/>
          <p:nvPr/>
        </p:nvCxnSpPr>
        <p:spPr>
          <a:xfrm flipV="1">
            <a:off x="10972798" y="3843756"/>
            <a:ext cx="312892" cy="884729"/>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96877" y="4213328"/>
            <a:ext cx="6096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600" b="1">
                <a:solidFill>
                  <a:prstClr val="black"/>
                </a:solidFill>
                <a:latin typeface="Calibri"/>
                <a:ea typeface="ＭＳ Ｐゴシック" charset="-128"/>
              </a:rPr>
              <a:t>put</a:t>
            </a:r>
            <a:endParaRPr lang="en-US" sz="1600" b="1" dirty="0">
              <a:solidFill>
                <a:prstClr val="black"/>
              </a:solidFill>
              <a:latin typeface="Calibri"/>
              <a:ea typeface="ＭＳ Ｐゴシック" charset="-128"/>
            </a:endParaRPr>
          </a:p>
        </p:txBody>
      </p:sp>
      <p:sp>
        <p:nvSpPr>
          <p:cNvPr id="3" name="Content Placeholder 2"/>
          <p:cNvSpPr>
            <a:spLocks noGrp="1"/>
          </p:cNvSpPr>
          <p:nvPr>
            <p:ph sz="half" idx="1"/>
          </p:nvPr>
        </p:nvSpPr>
        <p:spPr>
          <a:xfrm>
            <a:off x="463943" y="1089729"/>
            <a:ext cx="8545191" cy="4930596"/>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335376945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Model</a:t>
            </a:r>
          </a:p>
        </p:txBody>
      </p:sp>
      <p:pic>
        <p:nvPicPr>
          <p:cNvPr id="12" name="Picture 11">
            <a:extLst>
              <a:ext uri="{FF2B5EF4-FFF2-40B4-BE49-F238E27FC236}">
                <a16:creationId xmlns:a16="http://schemas.microsoft.com/office/drawing/2014/main" id="{2470506D-5E05-BD46-B85D-4D477B8892A0}"/>
              </a:ext>
            </a:extLst>
          </p:cNvPr>
          <p:cNvPicPr>
            <a:picLocks noChangeAspect="1"/>
          </p:cNvPicPr>
          <p:nvPr/>
        </p:nvPicPr>
        <p:blipFill>
          <a:blip r:embed="rId2"/>
          <a:stretch>
            <a:fillRect/>
          </a:stretch>
        </p:blipFill>
        <p:spPr>
          <a:xfrm>
            <a:off x="539933" y="684791"/>
            <a:ext cx="10032272" cy="5488418"/>
          </a:xfrm>
          <a:prstGeom prst="rect">
            <a:avLst/>
          </a:prstGeom>
        </p:spPr>
      </p:pic>
    </p:spTree>
    <p:extLst>
      <p:ext uri="{BB962C8B-B14F-4D97-AF65-F5344CB8AC3E}">
        <p14:creationId xmlns:p14="http://schemas.microsoft.com/office/powerpoint/2010/main" val="471244665"/>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Write</a:t>
            </a:r>
          </a:p>
        </p:txBody>
      </p:sp>
      <p:sp>
        <p:nvSpPr>
          <p:cNvPr id="5" name="Content Placeholder 6">
            <a:extLst>
              <a:ext uri="{FF2B5EF4-FFF2-40B4-BE49-F238E27FC236}">
                <a16:creationId xmlns:a16="http://schemas.microsoft.com/office/drawing/2014/main" id="{D8669F46-CE91-004E-BFB0-AD3DA5EAB378}"/>
              </a:ext>
            </a:extLst>
          </p:cNvPr>
          <p:cNvSpPr>
            <a:spLocks noGrp="1"/>
          </p:cNvSpPr>
          <p:nvPr>
            <p:ph sz="half" idx="1"/>
          </p:nvPr>
        </p:nvSpPr>
        <p:spPr>
          <a:xfrm>
            <a:off x="226422" y="694417"/>
            <a:ext cx="11739155" cy="5454163"/>
          </a:xfrm>
        </p:spPr>
        <p:txBody>
          <a:bodyPr>
            <a:normAutofit/>
          </a:bodyPr>
          <a:lstStyle/>
          <a:p>
            <a:pPr>
              <a:lnSpc>
                <a:spcPct val="110000"/>
              </a:lnSpc>
              <a:spcBef>
                <a:spcPts val="0"/>
              </a:spcBef>
              <a:spcAft>
                <a:spcPts val="200"/>
              </a:spcAft>
            </a:pPr>
            <a:r>
              <a:rPr lang="en-US" dirty="0"/>
              <a:t>Suppose I want to write a a comment, only if it has not changed since I read it.</a:t>
            </a:r>
          </a:p>
          <a:p>
            <a:pPr>
              <a:lnSpc>
                <a:spcPct val="110000"/>
              </a:lnSpc>
              <a:spcBef>
                <a:spcPts val="0"/>
              </a:spcBef>
              <a:spcAft>
                <a:spcPts val="200"/>
              </a:spcAft>
            </a:pPr>
            <a:r>
              <a:rPr lang="en-US" dirty="0"/>
              <a:t>The structure of my comments is:</a:t>
            </a:r>
          </a:p>
          <a:p>
            <a:pPr lvl="1">
              <a:lnSpc>
                <a:spcPct val="110000"/>
              </a:lnSpc>
              <a:spcBef>
                <a:spcPts val="0"/>
              </a:spcBef>
              <a:spcAft>
                <a:spcPts val="200"/>
              </a:spcAft>
            </a:pPr>
            <a:r>
              <a:rPr lang="en-US" dirty="0" err="1"/>
              <a:t>comment_id</a:t>
            </a:r>
            <a:endParaRPr lang="en-US" dirty="0"/>
          </a:p>
          <a:p>
            <a:pPr lvl="1">
              <a:lnSpc>
                <a:spcPct val="110000"/>
              </a:lnSpc>
              <a:spcBef>
                <a:spcPts val="0"/>
              </a:spcBef>
              <a:spcAft>
                <a:spcPts val="200"/>
              </a:spcAft>
            </a:pPr>
            <a:r>
              <a:rPr lang="en-US" dirty="0"/>
              <a:t>comment</a:t>
            </a:r>
          </a:p>
          <a:p>
            <a:pPr lvl="1">
              <a:lnSpc>
                <a:spcPct val="110000"/>
              </a:lnSpc>
              <a:spcBef>
                <a:spcPts val="0"/>
              </a:spcBef>
              <a:spcAft>
                <a:spcPts val="200"/>
              </a:spcAft>
            </a:pPr>
            <a:r>
              <a:rPr lang="en-US" dirty="0"/>
              <a:t>datetime</a:t>
            </a:r>
          </a:p>
          <a:p>
            <a:pPr lvl="1">
              <a:lnSpc>
                <a:spcPct val="110000"/>
              </a:lnSpc>
              <a:spcBef>
                <a:spcPts val="0"/>
              </a:spcBef>
              <a:spcAft>
                <a:spcPts val="200"/>
              </a:spcAft>
            </a:pPr>
            <a:r>
              <a:rPr lang="en-US" dirty="0"/>
              <a:t>email</a:t>
            </a:r>
          </a:p>
          <a:p>
            <a:pPr lvl="1">
              <a:lnSpc>
                <a:spcPct val="110000"/>
              </a:lnSpc>
              <a:spcBef>
                <a:spcPts val="0"/>
              </a:spcBef>
              <a:spcAft>
                <a:spcPts val="200"/>
              </a:spcAft>
            </a:pPr>
            <a:r>
              <a:rPr lang="en-US" dirty="0"/>
              <a:t>responses []</a:t>
            </a:r>
          </a:p>
          <a:p>
            <a:pPr lvl="1">
              <a:lnSpc>
                <a:spcPct val="110000"/>
              </a:lnSpc>
              <a:spcBef>
                <a:spcPts val="0"/>
              </a:spcBef>
              <a:spcAft>
                <a:spcPts val="200"/>
              </a:spcAft>
            </a:pPr>
            <a:r>
              <a:rPr lang="en-US" dirty="0"/>
              <a:t>tags []</a:t>
            </a:r>
          </a:p>
          <a:p>
            <a:pPr lvl="1">
              <a:lnSpc>
                <a:spcPct val="110000"/>
              </a:lnSpc>
              <a:spcBef>
                <a:spcPts val="0"/>
              </a:spcBef>
              <a:spcAft>
                <a:spcPts val="200"/>
              </a:spcAft>
            </a:pPr>
            <a:r>
              <a:rPr lang="en-US" dirty="0" err="1"/>
              <a:t>version_id</a:t>
            </a:r>
            <a:endParaRPr lang="en-US" dirty="0"/>
          </a:p>
          <a:p>
            <a:pPr>
              <a:lnSpc>
                <a:spcPct val="110000"/>
              </a:lnSpc>
              <a:spcBef>
                <a:spcPts val="0"/>
              </a:spcBef>
              <a:spcAft>
                <a:spcPts val="200"/>
              </a:spcAft>
            </a:pPr>
            <a:r>
              <a:rPr lang="en-US" dirty="0"/>
              <a:t>I can do a </a:t>
            </a:r>
            <a:r>
              <a:rPr lang="en-US" i="1" dirty="0"/>
              <a:t>conditional write.</a:t>
            </a:r>
          </a:p>
          <a:p>
            <a:pPr lvl="1">
              <a:lnSpc>
                <a:spcPct val="110000"/>
              </a:lnSpc>
              <a:spcBef>
                <a:spcPts val="0"/>
              </a:spcBef>
              <a:spcAft>
                <a:spcPts val="200"/>
              </a:spcAft>
            </a:pPr>
            <a:r>
              <a:rPr lang="en-US" dirty="0"/>
              <a:t>Update the data in the field comment, or some other field if and only if.</a:t>
            </a:r>
          </a:p>
          <a:p>
            <a:pPr lvl="1">
              <a:lnSpc>
                <a:spcPct val="110000"/>
              </a:lnSpc>
              <a:spcBef>
                <a:spcPts val="0"/>
              </a:spcBef>
              <a:spcAft>
                <a:spcPts val="200"/>
              </a:spcAft>
            </a:pPr>
            <a:r>
              <a:rPr lang="en-US" dirty="0"/>
              <a:t>The </a:t>
            </a:r>
            <a:r>
              <a:rPr lang="en-US" dirty="0" err="1"/>
              <a:t>version_id</a:t>
            </a:r>
            <a:r>
              <a:rPr lang="en-US" dirty="0"/>
              <a:t> has not changed.</a:t>
            </a:r>
          </a:p>
          <a:p>
            <a:pPr lvl="1">
              <a:lnSpc>
                <a:spcPct val="110000"/>
              </a:lnSpc>
              <a:spcBef>
                <a:spcPts val="0"/>
              </a:spcBef>
              <a:spcAft>
                <a:spcPts val="200"/>
              </a:spcAft>
            </a:pPr>
            <a:r>
              <a:rPr lang="en-US" dirty="0"/>
              <a:t>And provide a new </a:t>
            </a:r>
            <a:r>
              <a:rPr lang="en-US" dirty="0" err="1"/>
              <a:t>version_id</a:t>
            </a:r>
            <a:r>
              <a:rPr lang="en-US" dirty="0"/>
              <a:t>.</a:t>
            </a:r>
          </a:p>
        </p:txBody>
      </p:sp>
    </p:spTree>
    <p:extLst>
      <p:ext uri="{BB962C8B-B14F-4D97-AF65-F5344CB8AC3E}">
        <p14:creationId xmlns:p14="http://schemas.microsoft.com/office/powerpoint/2010/main" val="137535073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Write -- Example</a:t>
            </a:r>
          </a:p>
        </p:txBody>
      </p:sp>
      <p:pic>
        <p:nvPicPr>
          <p:cNvPr id="6" name="Picture 5">
            <a:extLst>
              <a:ext uri="{FF2B5EF4-FFF2-40B4-BE49-F238E27FC236}">
                <a16:creationId xmlns:a16="http://schemas.microsoft.com/office/drawing/2014/main" id="{F5E1E8E3-E698-5B4E-BF48-22F5C48B7A31}"/>
              </a:ext>
            </a:extLst>
          </p:cNvPr>
          <p:cNvPicPr>
            <a:picLocks noChangeAspect="1"/>
          </p:cNvPicPr>
          <p:nvPr/>
        </p:nvPicPr>
        <p:blipFill>
          <a:blip r:embed="rId2"/>
          <a:stretch>
            <a:fillRect/>
          </a:stretch>
        </p:blipFill>
        <p:spPr>
          <a:xfrm>
            <a:off x="304800" y="750193"/>
            <a:ext cx="5469046" cy="3305366"/>
          </a:xfrm>
          <a:prstGeom prst="rect">
            <a:avLst/>
          </a:prstGeom>
        </p:spPr>
      </p:pic>
      <p:pic>
        <p:nvPicPr>
          <p:cNvPr id="7" name="Picture 6">
            <a:extLst>
              <a:ext uri="{FF2B5EF4-FFF2-40B4-BE49-F238E27FC236}">
                <a16:creationId xmlns:a16="http://schemas.microsoft.com/office/drawing/2014/main" id="{E2B4CA88-C3A2-0845-873E-25DBC18469CC}"/>
              </a:ext>
            </a:extLst>
          </p:cNvPr>
          <p:cNvPicPr>
            <a:picLocks noChangeAspect="1"/>
          </p:cNvPicPr>
          <p:nvPr/>
        </p:nvPicPr>
        <p:blipFill>
          <a:blip r:embed="rId3"/>
          <a:stretch>
            <a:fillRect/>
          </a:stretch>
        </p:blipFill>
        <p:spPr>
          <a:xfrm>
            <a:off x="6291282" y="684475"/>
            <a:ext cx="5825788" cy="3593556"/>
          </a:xfrm>
          <a:prstGeom prst="rect">
            <a:avLst/>
          </a:prstGeom>
        </p:spPr>
      </p:pic>
      <p:pic>
        <p:nvPicPr>
          <p:cNvPr id="8" name="Picture 7">
            <a:extLst>
              <a:ext uri="{FF2B5EF4-FFF2-40B4-BE49-F238E27FC236}">
                <a16:creationId xmlns:a16="http://schemas.microsoft.com/office/drawing/2014/main" id="{20EB7309-DEFE-C043-88F8-9EBA4573F54A}"/>
              </a:ext>
            </a:extLst>
          </p:cNvPr>
          <p:cNvPicPr>
            <a:picLocks noChangeAspect="1"/>
          </p:cNvPicPr>
          <p:nvPr/>
        </p:nvPicPr>
        <p:blipFill>
          <a:blip r:embed="rId4"/>
          <a:stretch>
            <a:fillRect/>
          </a:stretch>
        </p:blipFill>
        <p:spPr>
          <a:xfrm>
            <a:off x="182879" y="4793486"/>
            <a:ext cx="11451771" cy="955559"/>
          </a:xfrm>
          <a:prstGeom prst="rect">
            <a:avLst/>
          </a:prstGeom>
        </p:spPr>
      </p:pic>
    </p:spTree>
    <p:extLst>
      <p:ext uri="{BB962C8B-B14F-4D97-AF65-F5344CB8AC3E}">
        <p14:creationId xmlns:p14="http://schemas.microsoft.com/office/powerpoint/2010/main" val="238546351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6EC99D8D-3A18-6A4D-9875-F0DC01ECD394}"/>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2</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a:xfrm>
            <a:off x="340783" y="766234"/>
            <a:ext cx="11354827" cy="5410729"/>
          </a:xfrm>
        </p:spPr>
        <p:txBody>
          <a:bodyPr>
            <a:normAutofit/>
          </a:bodyPr>
          <a:lstStyle/>
          <a:p>
            <a:pPr marL="0" indent="0">
              <a:buNone/>
            </a:pPr>
            <a:r>
              <a:rPr lang="en-US" sz="1600" dirty="0"/>
              <a:t>“In </a:t>
            </a:r>
            <a:r>
              <a:rPr lang="en-US" sz="1600" dirty="0">
                <a:hlinkClick r:id="rId4" tooltip="Software architecture"/>
              </a:rPr>
              <a:t>software architecture</a:t>
            </a:r>
            <a:r>
              <a:rPr lang="en-US" sz="1600" dirty="0"/>
              <a:t>, </a:t>
            </a:r>
            <a:r>
              <a:rPr lang="en-US" sz="1600" b="1" dirty="0"/>
              <a:t>publish–subscribe</a:t>
            </a:r>
            <a:r>
              <a:rPr lang="en-US" sz="1600" dirty="0"/>
              <a:t> is a </a:t>
            </a:r>
            <a:r>
              <a:rPr lang="en-US" sz="1600" dirty="0">
                <a:hlinkClick r:id="rId5" tooltip="Messaging pattern"/>
              </a:rPr>
              <a:t>messaging pattern</a:t>
            </a:r>
            <a:r>
              <a:rPr lang="en-US" sz="1600" dirty="0"/>
              <a:t> where senders of </a:t>
            </a:r>
            <a:r>
              <a:rPr lang="en-US" sz="1600" dirty="0">
                <a:hlinkClick r:id="rId6" tooltip="Message passing"/>
              </a:rPr>
              <a:t>messages</a:t>
            </a:r>
            <a:r>
              <a:rPr lang="en-US" sz="16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600" dirty="0"/>
              <a:t>Publish–subscribe is a sibling of the </a:t>
            </a:r>
            <a:r>
              <a:rPr lang="en-US" sz="1600" dirty="0">
                <a:hlinkClick r:id="rId7" tooltip="Message queue"/>
              </a:rPr>
              <a:t>message queue</a:t>
            </a:r>
            <a:r>
              <a:rPr lang="en-US" sz="1600" dirty="0"/>
              <a:t> paradigm, and is typically one part of a larger </a:t>
            </a:r>
            <a:r>
              <a:rPr lang="en-US" sz="1600" dirty="0">
                <a:hlinkClick r:id="rId8" tooltip="Message-oriented middleware"/>
              </a:rPr>
              <a:t>message-oriented middleware</a:t>
            </a:r>
            <a:r>
              <a:rPr lang="en-US" sz="1600" dirty="0"/>
              <a:t> system. Most messaging systems support both the pub/sub and message queue models in their </a:t>
            </a:r>
            <a:r>
              <a:rPr lang="en-US" sz="1600" dirty="0">
                <a:hlinkClick r:id="rId9" tooltip="Application programming interface"/>
              </a:rPr>
              <a:t>API</a:t>
            </a:r>
            <a:r>
              <a:rPr lang="en-US" sz="1600" dirty="0"/>
              <a:t>, e.g. </a:t>
            </a:r>
            <a:r>
              <a:rPr lang="en-US" sz="1600" dirty="0">
                <a:hlinkClick r:id="rId10" tooltip="Java Message Service"/>
              </a:rPr>
              <a:t>Java Message Service</a:t>
            </a:r>
            <a:r>
              <a:rPr lang="en-US" sz="1600" dirty="0"/>
              <a:t> (JMS).</a:t>
            </a:r>
          </a:p>
          <a:p>
            <a:pPr marL="0" indent="0">
              <a:buNone/>
            </a:pPr>
            <a:r>
              <a:rPr lang="en-US" sz="1600" dirty="0"/>
              <a:t>This pattern provides greater network </a:t>
            </a:r>
            <a:r>
              <a:rPr lang="en-US" sz="1600" u="sng" dirty="0">
                <a:hlinkClick r:id="rId11"/>
              </a:rPr>
              <a:t>scalability</a:t>
            </a:r>
            <a:r>
              <a:rPr lang="en-US" sz="1600" dirty="0"/>
              <a:t> and a more dynamic </a:t>
            </a:r>
            <a:r>
              <a:rPr lang="en-US" sz="1600" dirty="0">
                <a:hlinkClick r:id="rId12" tooltip="Network topology"/>
              </a:rPr>
              <a:t>network topology</a:t>
            </a:r>
            <a:r>
              <a:rPr lang="en-US" sz="1600" dirty="0"/>
              <a:t>, with a resulting decreased flexibility to modify the publisher and the structure of the published data.”</a:t>
            </a:r>
          </a:p>
          <a:p>
            <a:pPr marL="0" indent="0">
              <a:buNone/>
            </a:pPr>
            <a:endParaRPr lang="en-US" sz="1600" dirty="0"/>
          </a:p>
          <a:p>
            <a:pPr marL="0" indent="0">
              <a:buNone/>
            </a:pPr>
            <a:br>
              <a:rPr lang="en-US" sz="1600" dirty="0"/>
            </a:br>
            <a:br>
              <a:rPr lang="en-US" sz="1600" dirty="0"/>
            </a:br>
            <a:r>
              <a:rPr lang="en-US" sz="1600" dirty="0"/>
              <a:t>It also support loose coupling for application</a:t>
            </a:r>
            <a:br>
              <a:rPr lang="en-US" sz="1600" dirty="0"/>
            </a:br>
            <a:r>
              <a:rPr lang="en-US" sz="1600" dirty="0"/>
              <a:t>evolution and agility.</a:t>
            </a:r>
          </a:p>
          <a:p>
            <a:pPr marL="0" indent="0">
              <a:buNone/>
            </a:pPr>
            <a:endParaRPr lang="en-US" sz="1600" dirty="0"/>
          </a:p>
          <a:p>
            <a:pPr marL="0" indent="0">
              <a:buNone/>
            </a:pPr>
            <a:r>
              <a:rPr lang="en-US" sz="1600" dirty="0"/>
              <a:t>I can add and evolve services without modifying</a:t>
            </a:r>
            <a:br>
              <a:rPr lang="en-US" sz="1600" dirty="0"/>
            </a:br>
            <a:r>
              <a:rPr lang="en-US" sz="1600" dirty="0"/>
              <a:t>the services.</a:t>
            </a:r>
          </a:p>
          <a:p>
            <a:endParaRPr lang="en-US" sz="16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5632633" y="2980141"/>
            <a:ext cx="6218584" cy="3138351"/>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340783" y="3159370"/>
            <a:ext cx="8307977" cy="276999"/>
          </a:xfrm>
          <a:prstGeom prst="rect">
            <a:avLst/>
          </a:prstGeom>
        </p:spPr>
        <p:txBody>
          <a:bodyPr wrap="square">
            <a:spAutoFit/>
          </a:bodyPr>
          <a:lstStyle/>
          <a:p>
            <a:r>
              <a:rPr lang="en-US" sz="1200" dirty="0"/>
              <a:t>https://</a:t>
            </a:r>
            <a:r>
              <a:rPr lang="en-US" sz="1200" dirty="0" err="1"/>
              <a:t>en.wikipedia.org</a:t>
            </a:r>
            <a:r>
              <a:rPr lang="en-US" sz="1200" dirty="0"/>
              <a:t>/wiki/Publish%E2%80%93subscribe_pattern</a:t>
            </a:r>
          </a:p>
        </p:txBody>
      </p:sp>
    </p:spTree>
    <p:extLst>
      <p:ext uri="{BB962C8B-B14F-4D97-AF65-F5344CB8AC3E}">
        <p14:creationId xmlns:p14="http://schemas.microsoft.com/office/powerpoint/2010/main" val="153159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9" name="Picture 8">
            <a:extLst>
              <a:ext uri="{FF2B5EF4-FFF2-40B4-BE49-F238E27FC236}">
                <a16:creationId xmlns:a16="http://schemas.microsoft.com/office/drawing/2014/main" id="{BF65632B-1B89-D344-93B7-131E82936B88}"/>
              </a:ext>
            </a:extLst>
          </p:cNvPr>
          <p:cNvPicPr>
            <a:picLocks noChangeAspect="1"/>
          </p:cNvPicPr>
          <p:nvPr/>
        </p:nvPicPr>
        <p:blipFill>
          <a:blip r:embed="rId4"/>
          <a:stretch>
            <a:fillRect/>
          </a:stretch>
        </p:blipFill>
        <p:spPr>
          <a:xfrm>
            <a:off x="548640" y="766234"/>
            <a:ext cx="9530624" cy="5385982"/>
          </a:xfrm>
          <a:prstGeom prst="rect">
            <a:avLst/>
          </a:prstGeom>
        </p:spPr>
      </p:pic>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spTree>
    <p:extLst>
      <p:ext uri="{BB962C8B-B14F-4D97-AF65-F5344CB8AC3E}">
        <p14:creationId xmlns:p14="http://schemas.microsoft.com/office/powerpoint/2010/main" val="137481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B927F1-F8C6-A044-8841-0A8B65EFE31E}"/>
              </a:ext>
            </a:extLst>
          </p:cNvPr>
          <p:cNvPicPr>
            <a:picLocks noChangeAspect="1"/>
          </p:cNvPicPr>
          <p:nvPr/>
        </p:nvPicPr>
        <p:blipFill>
          <a:blip r:embed="rId3"/>
          <a:stretch>
            <a:fillRect/>
          </a:stretch>
        </p:blipFill>
        <p:spPr>
          <a:xfrm>
            <a:off x="766354" y="626035"/>
            <a:ext cx="9974761" cy="5615501"/>
          </a:xfrm>
          <a:prstGeom prst="rect">
            <a:avLst/>
          </a:prstGeom>
        </p:spPr>
      </p:pic>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spTree>
    <p:extLst>
      <p:ext uri="{BB962C8B-B14F-4D97-AF65-F5344CB8AC3E}">
        <p14:creationId xmlns:p14="http://schemas.microsoft.com/office/powerpoint/2010/main" val="2376801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pic>
        <p:nvPicPr>
          <p:cNvPr id="3" name="Picture 2">
            <a:extLst>
              <a:ext uri="{FF2B5EF4-FFF2-40B4-BE49-F238E27FC236}">
                <a16:creationId xmlns:a16="http://schemas.microsoft.com/office/drawing/2014/main" id="{D70E3072-CA37-0B43-9DE2-2BD4C7B56CF7}"/>
              </a:ext>
            </a:extLst>
          </p:cNvPr>
          <p:cNvPicPr>
            <a:picLocks noChangeAspect="1"/>
          </p:cNvPicPr>
          <p:nvPr/>
        </p:nvPicPr>
        <p:blipFill>
          <a:blip r:embed="rId4"/>
          <a:stretch>
            <a:fillRect/>
          </a:stretch>
        </p:blipFill>
        <p:spPr>
          <a:xfrm>
            <a:off x="1123948" y="1351563"/>
            <a:ext cx="9042401" cy="4740204"/>
          </a:xfrm>
          <a:prstGeom prst="rect">
            <a:avLst/>
          </a:prstGeom>
        </p:spPr>
      </p:pic>
    </p:spTree>
    <p:extLst>
      <p:ext uri="{BB962C8B-B14F-4D97-AF65-F5344CB8AC3E}">
        <p14:creationId xmlns:p14="http://schemas.microsoft.com/office/powerpoint/2010/main" val="128526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Course Schedule and Assignments Updates</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3</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389731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757645" y="741410"/>
            <a:ext cx="10676709" cy="5338355"/>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
        <p:nvSpPr>
          <p:cNvPr id="3" name="TextBox 2">
            <a:extLst>
              <a:ext uri="{FF2B5EF4-FFF2-40B4-BE49-F238E27FC236}">
                <a16:creationId xmlns:a16="http://schemas.microsoft.com/office/drawing/2014/main" id="{0BEB51E9-CA82-7942-9E8F-4BB3BDFAD3CF}"/>
              </a:ext>
            </a:extLst>
          </p:cNvPr>
          <p:cNvSpPr txBox="1"/>
          <p:nvPr/>
        </p:nvSpPr>
        <p:spPr>
          <a:xfrm>
            <a:off x="8717280" y="2272937"/>
            <a:ext cx="2504725" cy="646331"/>
          </a:xfrm>
          <a:prstGeom prst="rect">
            <a:avLst/>
          </a:prstGeom>
          <a:noFill/>
        </p:spPr>
        <p:txBody>
          <a:bodyPr wrap="none" rtlCol="0">
            <a:spAutoFit/>
          </a:bodyPr>
          <a:lstStyle/>
          <a:p>
            <a:r>
              <a:rPr lang="en-US" dirty="0"/>
              <a:t>Requires defining a Slack</a:t>
            </a:r>
            <a:br>
              <a:rPr lang="en-US" dirty="0"/>
            </a:br>
            <a:r>
              <a:rPr lang="en-US" dirty="0"/>
              <a:t>Webhook</a:t>
            </a:r>
          </a:p>
        </p:txBody>
      </p:sp>
    </p:spTree>
    <p:extLst>
      <p:ext uri="{BB962C8B-B14F-4D97-AF65-F5344CB8AC3E}">
        <p14:creationId xmlns:p14="http://schemas.microsoft.com/office/powerpoint/2010/main" val="424042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6351104" y="766235"/>
            <a:ext cx="5431593" cy="5410728"/>
          </a:xfrm>
        </p:spPr>
        <p:txBody>
          <a:bodyPr>
            <a:normAutofit/>
          </a:bodyPr>
          <a:lstStyle/>
          <a:p>
            <a:r>
              <a:rPr lang="en-US" sz="2000" dirty="0"/>
              <a:t>General concept:</a:t>
            </a:r>
          </a:p>
          <a:p>
            <a:pPr lvl="1"/>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a:t>
            </a:r>
            <a:r>
              <a:rPr lang="en-US" sz="1600" dirty="0">
                <a:hlinkClick r:id="rId4"/>
              </a:rPr>
              <a:t>https://en.wikipedia.org/wiki/Webhook</a:t>
            </a:r>
            <a:r>
              <a:rPr lang="en-US" sz="1600" dirty="0"/>
              <a:t>)</a:t>
            </a:r>
          </a:p>
          <a:p>
            <a:pPr lvl="1"/>
            <a:r>
              <a:rPr lang="en-US" sz="1600" dirty="0"/>
              <a:t>Webhooks allow user notification or triggering operations at site </a:t>
            </a:r>
            <a:r>
              <a:rPr lang="en-US" sz="1600" i="1" dirty="0"/>
              <a:t>T </a:t>
            </a:r>
            <a:r>
              <a:rPr lang="en-US" sz="1600" dirty="0"/>
              <a:t>when something interesting happens on site </a:t>
            </a:r>
            <a:r>
              <a:rPr lang="en-US" sz="1600" i="1" dirty="0"/>
              <a:t>S.</a:t>
            </a:r>
            <a:r>
              <a:rPr lang="en-US" sz="1600" dirty="0"/>
              <a:t> The semantics of what “is interesting” depends on sites and applications.</a:t>
            </a:r>
          </a:p>
          <a:p>
            <a:pPr lvl="1"/>
            <a:endParaRPr lang="en-US" sz="1600" dirty="0"/>
          </a:p>
          <a:p>
            <a:r>
              <a:rPr lang="en-US" sz="2000" dirty="0"/>
              <a:t>Slack provides some examples, including a help desk scenario. (</a:t>
            </a:r>
            <a:r>
              <a:rPr lang="en-US" sz="2000" dirty="0">
                <a:hlinkClick r:id="rId5"/>
              </a:rPr>
              <a:t>https://api.slack.com/best-practices/blueprints/actionable-notifications</a:t>
            </a:r>
            <a:r>
              <a:rPr lang="en-US" sz="2000" dirty="0"/>
              <a:t>)</a:t>
            </a:r>
          </a:p>
          <a:p>
            <a:endParaRPr lang="en-US" sz="2000" dirty="0"/>
          </a:p>
          <a:p>
            <a:r>
              <a:rPr lang="en-US" sz="2000" dirty="0"/>
              <a:t>Many sites APIs support Webhooks.</a:t>
            </a:r>
          </a:p>
          <a:p>
            <a:endParaRPr lang="en-US" sz="2000" dirty="0"/>
          </a:p>
        </p:txBody>
      </p:sp>
      <p:pic>
        <p:nvPicPr>
          <p:cNvPr id="6" name="Picture 5">
            <a:extLst>
              <a:ext uri="{FF2B5EF4-FFF2-40B4-BE49-F238E27FC236}">
                <a16:creationId xmlns:a16="http://schemas.microsoft.com/office/drawing/2014/main" id="{61CE2669-EAAC-764B-AA1C-BE1BD9EB6407}"/>
              </a:ext>
            </a:extLst>
          </p:cNvPr>
          <p:cNvPicPr>
            <a:picLocks noChangeAspect="1"/>
          </p:cNvPicPr>
          <p:nvPr/>
        </p:nvPicPr>
        <p:blipFill>
          <a:blip r:embed="rId6"/>
          <a:stretch>
            <a:fillRect/>
          </a:stretch>
        </p:blipFill>
        <p:spPr>
          <a:xfrm>
            <a:off x="340784" y="766235"/>
            <a:ext cx="5902330" cy="5542217"/>
          </a:xfrm>
          <a:prstGeom prst="rect">
            <a:avLst/>
          </a:prstGeom>
        </p:spPr>
      </p:pic>
    </p:spTree>
    <p:extLst>
      <p:ext uri="{BB962C8B-B14F-4D97-AF65-F5344CB8AC3E}">
        <p14:creationId xmlns:p14="http://schemas.microsoft.com/office/powerpoint/2010/main" val="390239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 Lambda function.</a:t>
            </a:r>
          </a:p>
          <a:p>
            <a:endParaRPr lang="en-US" dirty="0"/>
          </a:p>
          <a:p>
            <a:r>
              <a:rPr lang="en-US" dirty="0"/>
              <a:t>Emphasize importance of using secret for update </a:t>
            </a:r>
            <a:r>
              <a:rPr lang="en-US" dirty="0">
                <a:sym typeface="Wingdings" pitchFamily="2" charset="2"/>
              </a:rPr>
              <a:t> User Service.</a:t>
            </a:r>
          </a:p>
          <a:p>
            <a:endParaRPr lang="en-US" dirty="0">
              <a:sym typeface="Wingdings" pitchFamily="2" charset="2"/>
            </a:endParaRPr>
          </a:p>
          <a:p>
            <a:r>
              <a:rPr lang="en-US" dirty="0">
                <a:sym typeface="Wingdings" pitchFamily="2" charset="2"/>
              </a:rPr>
              <a:t>Walkthrough of </a:t>
            </a:r>
            <a:r>
              <a:rPr lang="en-US" dirty="0" err="1">
                <a:sym typeface="Wingdings" pitchFamily="2" charset="2"/>
              </a:rPr>
              <a:t>WebHooks</a:t>
            </a:r>
            <a:r>
              <a:rPr lang="en-US">
                <a:sym typeface="Wingdings" pitchFamily="2" charset="2"/>
              </a:rPr>
              <a:t>.</a:t>
            </a:r>
            <a:endParaRPr lang="en-US" dirty="0"/>
          </a:p>
          <a:p>
            <a:pPr marL="0" indent="0">
              <a:buNone/>
            </a:pPr>
            <a:endParaRPr lang="en-US" dirty="0"/>
          </a:p>
        </p:txBody>
      </p:sp>
    </p:spTree>
    <p:extLst>
      <p:ext uri="{BB962C8B-B14F-4D97-AF65-F5344CB8AC3E}">
        <p14:creationId xmlns:p14="http://schemas.microsoft.com/office/powerpoint/2010/main" val="1048178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CEB6E4-6EC1-1D41-BB76-C8BC12FE0608}"/>
              </a:ext>
            </a:extLst>
          </p:cNvPr>
          <p:cNvPicPr>
            <a:picLocks noChangeAspect="1"/>
          </p:cNvPicPr>
          <p:nvPr/>
        </p:nvPicPr>
        <p:blipFill>
          <a:blip r:embed="rId2"/>
          <a:stretch>
            <a:fillRect/>
          </a:stretch>
        </p:blipFill>
        <p:spPr>
          <a:xfrm>
            <a:off x="431800" y="1320800"/>
            <a:ext cx="11328400" cy="4216400"/>
          </a:xfrm>
          <a:prstGeom prst="rect">
            <a:avLst/>
          </a:prstGeom>
        </p:spPr>
      </p:pic>
      <p:sp>
        <p:nvSpPr>
          <p:cNvPr id="5" name="Rectangle 4">
            <a:extLst>
              <a:ext uri="{FF2B5EF4-FFF2-40B4-BE49-F238E27FC236}">
                <a16:creationId xmlns:a16="http://schemas.microsoft.com/office/drawing/2014/main" id="{078E59A0-DC51-7046-83CE-36064E503D8E}"/>
              </a:ext>
            </a:extLst>
          </p:cNvPr>
          <p:cNvSpPr/>
          <p:nvPr/>
        </p:nvSpPr>
        <p:spPr>
          <a:xfrm>
            <a:off x="665922" y="3031434"/>
            <a:ext cx="2266121" cy="4472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4A624DB-DA6A-F846-BD3B-45ACD14C6826}"/>
              </a:ext>
            </a:extLst>
          </p:cNvPr>
          <p:cNvSpPr txBox="1"/>
          <p:nvPr/>
        </p:nvSpPr>
        <p:spPr>
          <a:xfrm>
            <a:off x="357808" y="5898802"/>
            <a:ext cx="7028271" cy="461665"/>
          </a:xfrm>
          <a:prstGeom prst="rect">
            <a:avLst/>
          </a:prstGeom>
          <a:noFill/>
        </p:spPr>
        <p:txBody>
          <a:bodyPr wrap="none" rtlCol="0">
            <a:spAutoFit/>
          </a:bodyPr>
          <a:lstStyle/>
          <a:p>
            <a:r>
              <a:rPr lang="en-US" sz="2400" dirty="0">
                <a:solidFill>
                  <a:srgbClr val="FF0000"/>
                </a:solidFill>
              </a:rPr>
              <a:t>Student view of Midterm Assignment on </a:t>
            </a:r>
            <a:r>
              <a:rPr lang="en-US" sz="2400" dirty="0" err="1">
                <a:solidFill>
                  <a:srgbClr val="FF0000"/>
                </a:solidFill>
              </a:rPr>
              <a:t>CourseWorks</a:t>
            </a:r>
            <a:r>
              <a:rPr lang="en-US" sz="2400" dirty="0">
                <a:solidFill>
                  <a:srgbClr val="FF0000"/>
                </a:solidFill>
              </a:rPr>
              <a:t>.</a:t>
            </a:r>
          </a:p>
        </p:txBody>
      </p:sp>
      <p:cxnSp>
        <p:nvCxnSpPr>
          <p:cNvPr id="8" name="Straight Arrow Connector 7">
            <a:extLst>
              <a:ext uri="{FF2B5EF4-FFF2-40B4-BE49-F238E27FC236}">
                <a16:creationId xmlns:a16="http://schemas.microsoft.com/office/drawing/2014/main" id="{3DD371CB-EF14-5449-9E53-AD5E1BB714F7}"/>
              </a:ext>
            </a:extLst>
          </p:cNvPr>
          <p:cNvCxnSpPr/>
          <p:nvPr/>
        </p:nvCxnSpPr>
        <p:spPr>
          <a:xfrm flipV="1">
            <a:off x="431800" y="3568148"/>
            <a:ext cx="234122" cy="2126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50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137"/>
            <a:ext cx="11039928" cy="517064"/>
          </a:xfrm>
        </p:spPr>
        <p:txBody>
          <a:bodyPr/>
          <a:lstStyle/>
          <a:p>
            <a:pPr algn="l"/>
            <a:r>
              <a:rPr lang="en-US" dirty="0">
                <a:solidFill>
                  <a:schemeClr val="bg1"/>
                </a:solidFill>
              </a:rPr>
              <a:t>Course Schedule (Tentative)</a:t>
            </a:r>
          </a:p>
        </p:txBody>
      </p:sp>
      <p:graphicFrame>
        <p:nvGraphicFramePr>
          <p:cNvPr id="6" name="Table 6">
            <a:extLst>
              <a:ext uri="{FF2B5EF4-FFF2-40B4-BE49-F238E27FC236}">
                <a16:creationId xmlns:a16="http://schemas.microsoft.com/office/drawing/2014/main" id="{B48B125D-B22E-B842-95B5-0577693F4A48}"/>
              </a:ext>
            </a:extLst>
          </p:cNvPr>
          <p:cNvGraphicFramePr>
            <a:graphicFrameLocks noGrp="1"/>
          </p:cNvGraphicFramePr>
          <p:nvPr>
            <p:extLst>
              <p:ext uri="{D42A27DB-BD31-4B8C-83A1-F6EECF244321}">
                <p14:modId xmlns:p14="http://schemas.microsoft.com/office/powerpoint/2010/main" val="360582906"/>
              </p:ext>
            </p:extLst>
          </p:nvPr>
        </p:nvGraphicFramePr>
        <p:xfrm>
          <a:off x="152400" y="620334"/>
          <a:ext cx="11887200" cy="5479726"/>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392137946"/>
                    </a:ext>
                  </a:extLst>
                </a:gridCol>
                <a:gridCol w="8054450">
                  <a:extLst>
                    <a:ext uri="{9D8B030D-6E8A-4147-A177-3AD203B41FA5}">
                      <a16:colId xmlns:a16="http://schemas.microsoft.com/office/drawing/2014/main" val="1633952555"/>
                    </a:ext>
                  </a:extLst>
                </a:gridCol>
                <a:gridCol w="2049670">
                  <a:extLst>
                    <a:ext uri="{9D8B030D-6E8A-4147-A177-3AD203B41FA5}">
                      <a16:colId xmlns:a16="http://schemas.microsoft.com/office/drawing/2014/main" val="2962633719"/>
                    </a:ext>
                  </a:extLst>
                </a:gridCol>
              </a:tblGrid>
              <a:tr h="510198">
                <a:tc>
                  <a:txBody>
                    <a:bodyPr/>
                    <a:lstStyle/>
                    <a:p>
                      <a:r>
                        <a:rPr lang="en-US" sz="1600" dirty="0"/>
                        <a:t>Date</a:t>
                      </a:r>
                    </a:p>
                  </a:txBody>
                  <a:tcPr marL="121920" marR="121920" marT="60960" marB="60960"/>
                </a:tc>
                <a:tc>
                  <a:txBody>
                    <a:bodyPr/>
                    <a:lstStyle/>
                    <a:p>
                      <a:r>
                        <a:rPr lang="en-US" sz="1600" dirty="0"/>
                        <a:t>Topics</a:t>
                      </a:r>
                    </a:p>
                  </a:txBody>
                  <a:tcPr marL="121920" marR="121920" marT="60960" marB="60960"/>
                </a:tc>
                <a:tc>
                  <a:txBody>
                    <a:bodyPr/>
                    <a:lstStyle/>
                    <a:p>
                      <a:r>
                        <a:rPr lang="en-US" sz="1600" dirty="0"/>
                        <a:t>Milestones</a:t>
                      </a:r>
                    </a:p>
                  </a:txBody>
                  <a:tcPr marL="121920" marR="121920" marT="60960" marB="60960"/>
                </a:tc>
                <a:extLst>
                  <a:ext uri="{0D108BD9-81ED-4DB2-BD59-A6C34878D82A}">
                    <a16:rowId xmlns:a16="http://schemas.microsoft.com/office/drawing/2014/main" val="1578466203"/>
                  </a:ext>
                </a:extLst>
              </a:tr>
              <a:tr h="840474">
                <a:tc>
                  <a:txBody>
                    <a:bodyPr/>
                    <a:lstStyle/>
                    <a:p>
                      <a:r>
                        <a:rPr lang="en-US" sz="1600" dirty="0"/>
                        <a:t>30-OCT</a:t>
                      </a:r>
                    </a:p>
                  </a:txBody>
                  <a:tcPr marL="121920" marR="121920" marT="60960" marB="60960"/>
                </a:tc>
                <a:tc>
                  <a:txBody>
                    <a:bodyPr/>
                    <a:lstStyle/>
                    <a:p>
                      <a:pPr marL="285750" indent="-285750">
                        <a:buFont typeface="Arial" panose="020B0604020202020204" pitchFamily="34" charset="0"/>
                        <a:buChar char="•"/>
                      </a:pPr>
                      <a:r>
                        <a:rPr lang="en-US" sz="1600" dirty="0"/>
                        <a:t>Microservices and Events, SNS, Webhooks, Lambda Function Walkthrough</a:t>
                      </a:r>
                    </a:p>
                    <a:p>
                      <a:pPr marL="285750" indent="-285750">
                        <a:buFont typeface="Arial" panose="020B0604020202020204" pitchFamily="34" charset="0"/>
                        <a:buChar char="•"/>
                      </a:pPr>
                      <a:r>
                        <a:rPr lang="en-US" sz="1600" dirty="0"/>
                        <a:t>API Gateway</a:t>
                      </a:r>
                    </a:p>
                    <a:p>
                      <a:pPr marL="285750" indent="-285750">
                        <a:buFont typeface="Arial" panose="020B0604020202020204" pitchFamily="34" charset="0"/>
                        <a:buChar char="•"/>
                      </a:pPr>
                      <a:r>
                        <a:rPr lang="en-US" sz="1600" dirty="0"/>
                        <a:t>Some additional REST concepts</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2970546222"/>
                  </a:ext>
                </a:extLst>
              </a:tr>
              <a:tr h="600202">
                <a:tc>
                  <a:txBody>
                    <a:bodyPr/>
                    <a:lstStyle/>
                    <a:p>
                      <a:r>
                        <a:rPr lang="en-US" sz="1600" dirty="0"/>
                        <a:t>6-NOV</a:t>
                      </a:r>
                    </a:p>
                  </a:txBody>
                  <a:tcPr marL="121920" marR="121920" marT="60960" marB="60960"/>
                </a:tc>
                <a:tc>
                  <a:txBody>
                    <a:bodyPr/>
                    <a:lstStyle/>
                    <a:p>
                      <a:pPr marL="285750" indent="-285750">
                        <a:buFont typeface="Arial" panose="020B0604020202020204" pitchFamily="34" charset="0"/>
                        <a:buChar char="•"/>
                      </a:pPr>
                      <a:r>
                        <a:rPr lang="en-US" sz="1600" dirty="0"/>
                        <a:t>Security concepts, middleware, OAuth 2</a:t>
                      </a:r>
                    </a:p>
                    <a:p>
                      <a:pPr marL="285750" indent="-285750">
                        <a:buFont typeface="Arial" panose="020B0604020202020204" pitchFamily="34" charset="0"/>
                        <a:buChar char="•"/>
                      </a:pPr>
                      <a:r>
                        <a:rPr lang="en-US" sz="1600" dirty="0"/>
                        <a:t>CloudFront, DNS, HTTPS, Certificates</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2704430535"/>
                  </a:ext>
                </a:extLst>
              </a:tr>
              <a:tr h="680383">
                <a:tc>
                  <a:txBody>
                    <a:bodyPr/>
                    <a:lstStyle/>
                    <a:p>
                      <a:r>
                        <a:rPr lang="en-US" sz="1600" dirty="0"/>
                        <a:t>13-NOV</a:t>
                      </a:r>
                    </a:p>
                  </a:txBody>
                  <a:tcPr marL="121920" marR="121920" marT="60960" marB="60960"/>
                </a:tc>
                <a:tc>
                  <a:txBody>
                    <a:bodyPr/>
                    <a:lstStyle/>
                    <a:p>
                      <a:pPr marL="285750" indent="-285750">
                        <a:buFont typeface="Arial" panose="020B0604020202020204" pitchFamily="34" charset="0"/>
                        <a:buChar char="•"/>
                      </a:pPr>
                      <a:r>
                        <a:rPr lang="en-US" sz="1600" dirty="0"/>
                        <a:t>Workflow, orchestration, Step Functions</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t>ETags</a:t>
                      </a:r>
                      <a:r>
                        <a:rPr lang="en-US" sz="1600" dirty="0"/>
                        <a:t>, conditional updates, asynchronous operations, message middleware</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862259985"/>
                  </a:ext>
                </a:extLst>
              </a:tr>
              <a:tr h="680383">
                <a:tc>
                  <a:txBody>
                    <a:bodyPr/>
                    <a:lstStyle/>
                    <a:p>
                      <a:r>
                        <a:rPr lang="en-US" sz="1600" dirty="0"/>
                        <a:t>20-NOV</a:t>
                      </a:r>
                    </a:p>
                  </a:txBody>
                  <a:tcPr marL="121920" marR="121920" marT="60960" marB="60960"/>
                </a:tc>
                <a:tc>
                  <a:txBody>
                    <a:bodyPr/>
                    <a:lstStyle/>
                    <a:p>
                      <a:pPr marL="285750" indent="-285750">
                        <a:buFont typeface="Arial" panose="020B0604020202020204" pitchFamily="34" charset="0"/>
                        <a:buChar char="•"/>
                      </a:pPr>
                      <a:r>
                        <a:rPr lang="en-US" sz="1600" dirty="0"/>
                        <a:t>Caching, Redis, </a:t>
                      </a:r>
                      <a:r>
                        <a:rPr lang="en-US" sz="1600" dirty="0" err="1"/>
                        <a:t>Elasticache</a:t>
                      </a:r>
                      <a:endParaRPr lang="en-US" sz="1600" dirty="0"/>
                    </a:p>
                    <a:p>
                      <a:pPr marL="285750" indent="-285750">
                        <a:buFont typeface="Arial" panose="020B0604020202020204" pitchFamily="34" charset="0"/>
                        <a:buChar char="•"/>
                      </a:pPr>
                      <a:r>
                        <a:rPr lang="en-US" sz="1600" dirty="0" err="1"/>
                        <a:t>CloudSearch</a:t>
                      </a:r>
                      <a:endParaRPr lang="en-US" sz="1600" dirty="0"/>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1325778626"/>
                  </a:ext>
                </a:extLst>
              </a:tr>
              <a:tr h="360203">
                <a:tc>
                  <a:txBody>
                    <a:bodyPr/>
                    <a:lstStyle/>
                    <a:p>
                      <a:r>
                        <a:rPr lang="en-US" sz="1600" dirty="0"/>
                        <a:t>27-NOV</a:t>
                      </a:r>
                    </a:p>
                  </a:txBody>
                  <a:tcPr marL="121920" marR="121920" marT="60960" marB="60960"/>
                </a:tc>
                <a:tc>
                  <a:txBody>
                    <a:bodyPr/>
                    <a:lstStyle/>
                    <a:p>
                      <a:pPr marL="285750" indent="-285750">
                        <a:buFont typeface="Arial" panose="020B0604020202020204" pitchFamily="34" charset="0"/>
                        <a:buChar char="•"/>
                      </a:pPr>
                      <a:r>
                        <a:rPr lang="en-US" sz="1600" dirty="0"/>
                        <a:t>Thanksgiving Break</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4089657689"/>
                  </a:ext>
                </a:extLst>
              </a:tr>
              <a:tr h="624025">
                <a:tc>
                  <a:txBody>
                    <a:bodyPr/>
                    <a:lstStyle/>
                    <a:p>
                      <a:r>
                        <a:rPr lang="en-US" sz="1600" dirty="0"/>
                        <a:t>4-DEC</a:t>
                      </a:r>
                    </a:p>
                  </a:txBody>
                  <a:tcPr marL="121920" marR="121920" marT="60960" marB="60960"/>
                </a:tc>
                <a:tc>
                  <a:txBody>
                    <a:bodyPr/>
                    <a:lstStyle/>
                    <a:p>
                      <a:pPr marL="285750" indent="-285750">
                        <a:buFont typeface="Arial" panose="020B0604020202020204" pitchFamily="34" charset="0"/>
                        <a:buChar char="•"/>
                      </a:pPr>
                      <a:r>
                        <a:rPr lang="en-US" sz="1600" dirty="0" err="1"/>
                        <a:t>GraphQL</a:t>
                      </a:r>
                      <a:endParaRPr lang="en-US" sz="1600" dirty="0"/>
                    </a:p>
                    <a:p>
                      <a:pPr marL="285750" indent="-285750">
                        <a:buFont typeface="Arial" panose="020B0604020202020204" pitchFamily="34" charset="0"/>
                        <a:buChar char="•"/>
                      </a:pPr>
                      <a:r>
                        <a:rPr lang="en-US" sz="1600" dirty="0"/>
                        <a:t>Google Docs integration</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3397859739"/>
                  </a:ext>
                </a:extLst>
              </a:tr>
              <a:tr h="680383">
                <a:tc>
                  <a:txBody>
                    <a:bodyPr/>
                    <a:lstStyle/>
                    <a:p>
                      <a:r>
                        <a:rPr lang="en-US" sz="1600" dirty="0"/>
                        <a:t>11-DEC</a:t>
                      </a:r>
                    </a:p>
                  </a:txBody>
                  <a:tcPr marL="121920" marR="121920" marT="60960" marB="60960"/>
                </a:tc>
                <a:tc>
                  <a:txBody>
                    <a:bodyPr/>
                    <a:lstStyle/>
                    <a:p>
                      <a:pPr marL="285750" indent="-285750">
                        <a:buFont typeface="Arial" panose="020B0604020202020204" pitchFamily="34" charset="0"/>
                        <a:buChar char="•"/>
                      </a:pPr>
                      <a:r>
                        <a:rPr lang="en-US" sz="1600" dirty="0"/>
                        <a:t>Overflow</a:t>
                      </a:r>
                    </a:p>
                    <a:p>
                      <a:pPr marL="285750" indent="-285750">
                        <a:buFont typeface="Arial" panose="020B0604020202020204" pitchFamily="34" charset="0"/>
                        <a:buChar char="•"/>
                      </a:pPr>
                      <a:r>
                        <a:rPr lang="en-US" sz="1600" dirty="0"/>
                        <a:t>Project reviews begin</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1530355112"/>
                  </a:ext>
                </a:extLst>
              </a:tr>
              <a:tr h="475554">
                <a:tc>
                  <a:txBody>
                    <a:bodyPr/>
                    <a:lstStyle/>
                    <a:p>
                      <a:r>
                        <a:rPr lang="en-US" sz="1600" dirty="0"/>
                        <a:t>18-DEC</a:t>
                      </a:r>
                    </a:p>
                  </a:txBody>
                  <a:tcPr marL="121920" marR="121920" marT="60960" marB="60960"/>
                </a:tc>
                <a:tc>
                  <a:txBody>
                    <a:bodyPr/>
                    <a:lstStyle/>
                    <a:p>
                      <a:pPr marL="285750" indent="-285750">
                        <a:buFont typeface="Arial" panose="020B0604020202020204" pitchFamily="34" charset="0"/>
                        <a:buChar char="•"/>
                      </a:pPr>
                      <a:r>
                        <a:rPr lang="en-US" sz="1600" dirty="0"/>
                        <a:t>Project reviews complete.</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1735187882"/>
                  </a:ext>
                </a:extLst>
              </a:tr>
            </a:tbl>
          </a:graphicData>
        </a:graphic>
      </p:graphicFrame>
      <p:sp>
        <p:nvSpPr>
          <p:cNvPr id="7" name="Rectangle 6">
            <a:extLst>
              <a:ext uri="{FF2B5EF4-FFF2-40B4-BE49-F238E27FC236}">
                <a16:creationId xmlns:a16="http://schemas.microsoft.com/office/drawing/2014/main" id="{B0BF114C-23E5-A74E-8867-57501C895B5F}"/>
              </a:ext>
            </a:extLst>
          </p:cNvPr>
          <p:cNvSpPr/>
          <p:nvPr/>
        </p:nvSpPr>
        <p:spPr>
          <a:xfrm>
            <a:off x="10006495" y="1122122"/>
            <a:ext cx="508000" cy="1183755"/>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3</a:t>
            </a:r>
          </a:p>
        </p:txBody>
      </p:sp>
      <p:sp>
        <p:nvSpPr>
          <p:cNvPr id="17" name="Rectangle 16">
            <a:extLst>
              <a:ext uri="{FF2B5EF4-FFF2-40B4-BE49-F238E27FC236}">
                <a16:creationId xmlns:a16="http://schemas.microsoft.com/office/drawing/2014/main" id="{81F71DE2-07DC-124B-80A6-440EBDAEDCFB}"/>
              </a:ext>
            </a:extLst>
          </p:cNvPr>
          <p:cNvSpPr/>
          <p:nvPr/>
        </p:nvSpPr>
        <p:spPr>
          <a:xfrm>
            <a:off x="10006495" y="2305877"/>
            <a:ext cx="508000" cy="164989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4</a:t>
            </a:r>
          </a:p>
        </p:txBody>
      </p:sp>
      <p:sp>
        <p:nvSpPr>
          <p:cNvPr id="18" name="Rectangle 17">
            <a:extLst>
              <a:ext uri="{FF2B5EF4-FFF2-40B4-BE49-F238E27FC236}">
                <a16:creationId xmlns:a16="http://schemas.microsoft.com/office/drawing/2014/main" id="{648880A3-65AC-654D-8B0A-DF646C809AF2}"/>
              </a:ext>
            </a:extLst>
          </p:cNvPr>
          <p:cNvSpPr/>
          <p:nvPr/>
        </p:nvSpPr>
        <p:spPr>
          <a:xfrm>
            <a:off x="10006495" y="3955774"/>
            <a:ext cx="508000" cy="164989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5</a:t>
            </a:r>
          </a:p>
        </p:txBody>
      </p:sp>
      <p:sp>
        <p:nvSpPr>
          <p:cNvPr id="4" name="Rounded Rectangle 3">
            <a:extLst>
              <a:ext uri="{FF2B5EF4-FFF2-40B4-BE49-F238E27FC236}">
                <a16:creationId xmlns:a16="http://schemas.microsoft.com/office/drawing/2014/main" id="{EA45C13A-0FA0-E54B-9A59-DCBEF104E339}"/>
              </a:ext>
            </a:extLst>
          </p:cNvPr>
          <p:cNvSpPr/>
          <p:nvPr/>
        </p:nvSpPr>
        <p:spPr>
          <a:xfrm>
            <a:off x="4376529" y="3283211"/>
            <a:ext cx="4104861" cy="20375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If there are concepts that interest you but are not on the list,</a:t>
            </a:r>
            <a:br>
              <a:rPr lang="en-US" dirty="0"/>
            </a:br>
            <a:r>
              <a:rPr lang="en-US" dirty="0"/>
              <a:t>please let me know.</a:t>
            </a:r>
          </a:p>
        </p:txBody>
      </p:sp>
    </p:spTree>
    <p:extLst>
      <p:ext uri="{BB962C8B-B14F-4D97-AF65-F5344CB8AC3E}">
        <p14:creationId xmlns:p14="http://schemas.microsoft.com/office/powerpoint/2010/main" val="309056584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Additional REST API Concept</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5</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660494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POST/CREATED and Links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sz="half" idx="1"/>
          </p:nvPr>
        </p:nvSpPr>
        <p:spPr>
          <a:xfrm>
            <a:off x="304800" y="741410"/>
            <a:ext cx="11681884" cy="5268274"/>
          </a:xfrm>
        </p:spPr>
        <p:txBody>
          <a:bodyPr>
            <a:normAutofit/>
          </a:bodyPr>
          <a:lstStyle/>
          <a:p>
            <a:pPr>
              <a:spcBef>
                <a:spcPts val="0"/>
              </a:spcBef>
              <a:spcAft>
                <a:spcPts val="300"/>
              </a:spcAft>
            </a:pPr>
            <a:r>
              <a:rPr lang="en-US" sz="2000" dirty="0"/>
              <a:t>A core element of the URL pattern is:</a:t>
            </a:r>
          </a:p>
          <a:p>
            <a:pPr lvl="1">
              <a:spcBef>
                <a:spcPts val="0"/>
              </a:spcBef>
              <a:spcAft>
                <a:spcPts val="300"/>
              </a:spcAft>
            </a:pPr>
            <a:r>
              <a:rPr lang="en-US" sz="1600" dirty="0"/>
              <a:t>/</a:t>
            </a:r>
            <a:r>
              <a:rPr lang="en-US" sz="1600" dirty="0" err="1"/>
              <a:t>resource_collection</a:t>
            </a:r>
            <a:r>
              <a:rPr lang="en-US" sz="1600" dirty="0"/>
              <a:t> – Is like an RDB table and supports POST, GET with query, ...</a:t>
            </a:r>
          </a:p>
          <a:p>
            <a:pPr lvl="1">
              <a:spcBef>
                <a:spcPts val="0"/>
              </a:spcBef>
              <a:spcAft>
                <a:spcPts val="300"/>
              </a:spcAft>
            </a:pPr>
            <a:r>
              <a:rPr lang="en-US" sz="1600" dirty="0"/>
              <a:t>/</a:t>
            </a:r>
            <a:r>
              <a:rPr lang="en-US" sz="1600" dirty="0" err="1"/>
              <a:t>resource_collection</a:t>
            </a:r>
            <a:r>
              <a:rPr lang="en-US" sz="1600" dirty="0"/>
              <a:t>/</a:t>
            </a:r>
            <a:r>
              <a:rPr lang="en-US" sz="1600" dirty="0" err="1"/>
              <a:t>some_id</a:t>
            </a:r>
            <a:r>
              <a:rPr lang="en-US" sz="1600" dirty="0"/>
              <a:t> – Is like a row in a table identified by the primary key value.</a:t>
            </a:r>
            <a:br>
              <a:rPr lang="en-US" sz="1600" dirty="0"/>
            </a:br>
            <a:endParaRPr lang="en-US" sz="1600" dirty="0"/>
          </a:p>
          <a:p>
            <a:pPr>
              <a:spcBef>
                <a:spcPts val="0"/>
              </a:spcBef>
              <a:spcAft>
                <a:spcPts val="300"/>
              </a:spcAft>
            </a:pPr>
            <a:r>
              <a:rPr lang="en-US" sz="2000" dirty="0"/>
              <a:t>How does the application “know” the primary key of a resource is creates in a collection?</a:t>
            </a:r>
          </a:p>
          <a:p>
            <a:pPr lvl="1">
              <a:spcBef>
                <a:spcPts val="0"/>
              </a:spcBef>
              <a:spcAft>
                <a:spcPts val="300"/>
              </a:spcAft>
            </a:pPr>
            <a:r>
              <a:rPr lang="en-US" sz="1600" dirty="0"/>
              <a:t>There are many types of primary key.</a:t>
            </a:r>
          </a:p>
          <a:p>
            <a:pPr lvl="1">
              <a:spcBef>
                <a:spcPts val="0"/>
              </a:spcBef>
              <a:spcAft>
                <a:spcPts val="300"/>
              </a:spcAft>
            </a:pPr>
            <a:r>
              <a:rPr lang="en-US" sz="1600" dirty="0"/>
              <a:t>“A </a:t>
            </a:r>
            <a:r>
              <a:rPr lang="en-US" sz="1600" b="1" dirty="0"/>
              <a:t>natural key</a:t>
            </a:r>
            <a:r>
              <a:rPr lang="en-US" sz="1600" dirty="0"/>
              <a:t> is a single column or set of columns that uniquely identifies a single record in a table, ... ...”</a:t>
            </a:r>
          </a:p>
          <a:p>
            <a:pPr lvl="2">
              <a:spcBef>
                <a:spcPts val="0"/>
              </a:spcBef>
              <a:spcAft>
                <a:spcPts val="300"/>
              </a:spcAft>
            </a:pPr>
            <a:r>
              <a:rPr lang="en-US" sz="1200" dirty="0"/>
              <a:t>In this case, I could “just know” how to use the columns of what I created to form the URL.</a:t>
            </a:r>
          </a:p>
          <a:p>
            <a:pPr lvl="2">
              <a:spcBef>
                <a:spcPts val="0"/>
              </a:spcBef>
              <a:spcAft>
                <a:spcPts val="300"/>
              </a:spcAft>
            </a:pPr>
            <a:r>
              <a:rPr lang="en-US" sz="1200" dirty="0"/>
              <a:t>If names were unique, then</a:t>
            </a:r>
          </a:p>
          <a:p>
            <a:pPr lvl="3">
              <a:spcBef>
                <a:spcPts val="0"/>
              </a:spcBef>
              <a:spcAft>
                <a:spcPts val="300"/>
              </a:spcAft>
            </a:pPr>
            <a:r>
              <a:rPr lang="en-US" sz="1200" dirty="0"/>
              <a:t>POST {“</a:t>
            </a:r>
            <a:r>
              <a:rPr lang="en-US" sz="1200" dirty="0" err="1"/>
              <a:t>last_name</a:t>
            </a:r>
            <a:r>
              <a:rPr lang="en-US" sz="1200" dirty="0"/>
              <a:t>”: “Ferguson”, “</a:t>
            </a:r>
            <a:r>
              <a:rPr lang="en-US" sz="1200" dirty="0" err="1"/>
              <a:t>first_name</a:t>
            </a:r>
            <a:r>
              <a:rPr lang="en-US" sz="1200" dirty="0"/>
              <a:t>”: “Donald”, “</a:t>
            </a:r>
            <a:r>
              <a:rPr lang="en-US" sz="1200" dirty="0" err="1"/>
              <a:t>iq</a:t>
            </a:r>
            <a:r>
              <a:rPr lang="en-US" sz="1200" dirty="0"/>
              <a:t>”: 50} to /people</a:t>
            </a:r>
          </a:p>
          <a:p>
            <a:pPr lvl="3">
              <a:spcBef>
                <a:spcPts val="0"/>
              </a:spcBef>
              <a:spcAft>
                <a:spcPts val="300"/>
              </a:spcAft>
            </a:pPr>
            <a:r>
              <a:rPr lang="en-US" sz="1200" dirty="0"/>
              <a:t>Would produce a resource /people/</a:t>
            </a:r>
            <a:r>
              <a:rPr lang="en-US" sz="1200" dirty="0" err="1"/>
              <a:t>Ferguson_Donald</a:t>
            </a:r>
            <a:endParaRPr lang="en-US" sz="1200" dirty="0"/>
          </a:p>
          <a:p>
            <a:pPr lvl="2">
              <a:spcBef>
                <a:spcPts val="0"/>
              </a:spcBef>
              <a:spcAft>
                <a:spcPts val="300"/>
              </a:spcAft>
            </a:pPr>
            <a:r>
              <a:rPr lang="en-US" sz="1200" dirty="0"/>
              <a:t>But,  this is not HATEOAS; I have external knowledge on the key formation algorithm.</a:t>
            </a:r>
          </a:p>
          <a:p>
            <a:pPr lvl="1">
              <a:spcBef>
                <a:spcPts val="0"/>
              </a:spcBef>
              <a:spcAft>
                <a:spcPts val="300"/>
              </a:spcAft>
            </a:pPr>
            <a:r>
              <a:rPr lang="en-US" sz="1600" dirty="0"/>
              <a:t>What if the key is a </a:t>
            </a:r>
            <a:r>
              <a:rPr lang="en-US" sz="1600" b="1" i="1" dirty="0"/>
              <a:t>surrogate</a:t>
            </a:r>
            <a:r>
              <a:rPr lang="en-US" sz="1600" i="1" dirty="0"/>
              <a:t> </a:t>
            </a:r>
            <a:r>
              <a:rPr lang="en-US" sz="1600" dirty="0"/>
              <a:t>that the service creates when creating the resource, e.g. UNI.</a:t>
            </a:r>
            <a:br>
              <a:rPr lang="en-US" sz="1600" dirty="0"/>
            </a:br>
            <a:r>
              <a:rPr lang="en-US" sz="1600" dirty="0"/>
              <a:t>The client has no way to know what the ID is.</a:t>
            </a:r>
            <a:br>
              <a:rPr lang="en-US" sz="1600" dirty="0"/>
            </a:br>
            <a:endParaRPr lang="en-US" sz="1600" dirty="0"/>
          </a:p>
          <a:p>
            <a:pPr>
              <a:spcBef>
                <a:spcPts val="0"/>
              </a:spcBef>
              <a:spcAft>
                <a:spcPts val="300"/>
              </a:spcAft>
            </a:pPr>
            <a:r>
              <a:rPr lang="en-US" sz="1800" dirty="0"/>
              <a:t>POST returns “201 CREATED” and a </a:t>
            </a:r>
            <a:r>
              <a:rPr lang="en-US" sz="1800" i="1" dirty="0"/>
              <a:t>Link</a:t>
            </a:r>
            <a:r>
              <a:rPr lang="en-US" sz="1800" dirty="0"/>
              <a:t> header to the created resource.</a:t>
            </a:r>
          </a:p>
          <a:p>
            <a:pPr>
              <a:spcBef>
                <a:spcPts val="0"/>
              </a:spcBef>
              <a:spcAft>
                <a:spcPts val="300"/>
              </a:spcAft>
            </a:pPr>
            <a:endParaRPr lang="en-US" sz="1800" dirty="0"/>
          </a:p>
          <a:p>
            <a:pPr>
              <a:spcBef>
                <a:spcPts val="0"/>
              </a:spcBef>
              <a:spcAft>
                <a:spcPts val="300"/>
              </a:spcAft>
            </a:pPr>
            <a:r>
              <a:rPr lang="en-US" sz="1800" dirty="0"/>
              <a:t>This will be a requirement for you microservices.</a:t>
            </a:r>
          </a:p>
        </p:txBody>
      </p:sp>
      <p:sp>
        <p:nvSpPr>
          <p:cNvPr id="13" name="TextBox 9">
            <a:extLst>
              <a:ext uri="{FF2B5EF4-FFF2-40B4-BE49-F238E27FC236}">
                <a16:creationId xmlns:a16="http://schemas.microsoft.com/office/drawing/2014/main" id="{64E50445-DADE-3F4F-B00C-E2887AF12F91}"/>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6</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pic>
        <p:nvPicPr>
          <p:cNvPr id="3" name="Picture 2">
            <a:extLst>
              <a:ext uri="{FF2B5EF4-FFF2-40B4-BE49-F238E27FC236}">
                <a16:creationId xmlns:a16="http://schemas.microsoft.com/office/drawing/2014/main" id="{1F7218C8-345D-2B4F-A650-380B10FDF3B7}"/>
              </a:ext>
            </a:extLst>
          </p:cNvPr>
          <p:cNvPicPr>
            <a:picLocks noChangeAspect="1"/>
          </p:cNvPicPr>
          <p:nvPr/>
        </p:nvPicPr>
        <p:blipFill>
          <a:blip r:embed="rId4"/>
          <a:stretch>
            <a:fillRect/>
          </a:stretch>
        </p:blipFill>
        <p:spPr>
          <a:xfrm>
            <a:off x="2056677" y="1929816"/>
            <a:ext cx="9232002" cy="2605970"/>
          </a:xfrm>
          <a:prstGeom prst="rect">
            <a:avLst/>
          </a:prstGeom>
        </p:spPr>
      </p:pic>
    </p:spTree>
    <p:extLst>
      <p:ext uri="{BB962C8B-B14F-4D97-AF65-F5344CB8AC3E}">
        <p14:creationId xmlns:p14="http://schemas.microsoft.com/office/powerpoint/2010/main" val="156832705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124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CAP Theorem, Consistency</a:t>
            </a:r>
          </a:p>
          <a:p>
            <a:pPr algn="ctr" defTabSz="609585" fontAlgn="base">
              <a:spcBef>
                <a:spcPct val="0"/>
              </a:spcBef>
              <a:spcAft>
                <a:spcPct val="0"/>
              </a:spcAft>
              <a:defRPr/>
            </a:pPr>
            <a:r>
              <a:rPr lang="en-US" altLang="en-US" sz="3733" i="1" dirty="0">
                <a:solidFill>
                  <a:prstClr val="white"/>
                </a:solidFill>
              </a:rPr>
              <a:t>DynamoDB</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7</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34512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CAP Theorem</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idx="1"/>
          </p:nvPr>
        </p:nvSpPr>
        <p:spPr>
          <a:xfrm>
            <a:off x="203200" y="787401"/>
            <a:ext cx="4569097" cy="4525433"/>
          </a:xfrm>
        </p:spPr>
        <p:txBody>
          <a:bodyPr>
            <a:normAutofit/>
          </a:bodyPr>
          <a:lstStyle/>
          <a:p>
            <a:pPr>
              <a:lnSpc>
                <a:spcPct val="110000"/>
              </a:lnSpc>
              <a:spcBef>
                <a:spcPts val="0"/>
              </a:spcBef>
            </a:pPr>
            <a:r>
              <a:rPr lang="en-US" sz="2400" dirty="0"/>
              <a:t>Consistency</a:t>
            </a:r>
          </a:p>
          <a:p>
            <a:pPr marL="685800" lvl="2" indent="0">
              <a:lnSpc>
                <a:spcPct val="110000"/>
              </a:lnSpc>
              <a:spcBef>
                <a:spcPts val="0"/>
              </a:spcBef>
              <a:buNone/>
            </a:pPr>
            <a:r>
              <a:rPr lang="en-US" sz="1600" dirty="0"/>
              <a:t>Every read receives the most recent write or an error.</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Availability</a:t>
            </a:r>
          </a:p>
          <a:p>
            <a:pPr marL="685800" lvl="2" indent="0">
              <a:lnSpc>
                <a:spcPct val="110000"/>
              </a:lnSpc>
              <a:spcBef>
                <a:spcPts val="0"/>
              </a:spcBef>
              <a:buNone/>
            </a:pPr>
            <a:r>
              <a:rPr lang="en-US" sz="1600" dirty="0"/>
              <a:t>Every request receives a (non-error) response – without guarantee that it contains the most recent write.</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Partition Tolerance</a:t>
            </a:r>
          </a:p>
          <a:p>
            <a:pPr marL="685800" lvl="2" indent="0">
              <a:lnSpc>
                <a:spcPct val="110000"/>
              </a:lnSpc>
              <a:spcBef>
                <a:spcPts val="0"/>
              </a:spcBef>
              <a:buNone/>
            </a:pPr>
            <a:r>
              <a:rPr lang="en-US" sz="1600" dirty="0"/>
              <a:t>The system continues to operate despite an arbitrary number of messages being dropped (or delayed) by the network between nodes</a:t>
            </a:r>
          </a:p>
        </p:txBody>
      </p:sp>
      <p:pic>
        <p:nvPicPr>
          <p:cNvPr id="12" name="Picture 11">
            <a:extLst>
              <a:ext uri="{FF2B5EF4-FFF2-40B4-BE49-F238E27FC236}">
                <a16:creationId xmlns:a16="http://schemas.microsoft.com/office/drawing/2014/main" id="{41FFD235-B1E0-F346-87BA-AB80BED5F5E8}"/>
              </a:ext>
            </a:extLst>
          </p:cNvPr>
          <p:cNvPicPr>
            <a:picLocks noChangeAspect="1"/>
          </p:cNvPicPr>
          <p:nvPr/>
        </p:nvPicPr>
        <p:blipFill>
          <a:blip r:embed="rId4"/>
          <a:stretch>
            <a:fillRect/>
          </a:stretch>
        </p:blipFill>
        <p:spPr>
          <a:xfrm>
            <a:off x="4843992" y="500164"/>
            <a:ext cx="7245573" cy="5469467"/>
          </a:xfrm>
          <a:prstGeom prst="rect">
            <a:avLst/>
          </a:prstGeom>
        </p:spPr>
      </p:pic>
      <p:sp>
        <p:nvSpPr>
          <p:cNvPr id="13" name="TextBox 9">
            <a:extLst>
              <a:ext uri="{FF2B5EF4-FFF2-40B4-BE49-F238E27FC236}">
                <a16:creationId xmlns:a16="http://schemas.microsoft.com/office/drawing/2014/main" id="{64E50445-DADE-3F4F-B00C-E2887AF12F91}"/>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8</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45216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AD308CCB-76AB-754B-ADDF-5979BF13060E}"/>
              </a:ext>
            </a:extLst>
          </p:cNvPr>
          <p:cNvSpPr>
            <a:spLocks noGrp="1"/>
          </p:cNvSpPr>
          <p:nvPr>
            <p:ph sz="half" idx="1"/>
          </p:nvPr>
        </p:nvSpPr>
        <p:spPr>
          <a:xfrm>
            <a:off x="226423" y="694417"/>
            <a:ext cx="7376160" cy="5454163"/>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14" name="Picture 13">
            <a:extLst>
              <a:ext uri="{FF2B5EF4-FFF2-40B4-BE49-F238E27FC236}">
                <a16:creationId xmlns:a16="http://schemas.microsoft.com/office/drawing/2014/main" id="{28D24793-BA95-E44E-8F4C-249DEBDD8037}"/>
              </a:ext>
            </a:extLst>
          </p:cNvPr>
          <p:cNvPicPr>
            <a:picLocks noChangeAspect="1"/>
          </p:cNvPicPr>
          <p:nvPr/>
        </p:nvPicPr>
        <p:blipFill>
          <a:blip r:embed="rId4"/>
          <a:stretch>
            <a:fillRect/>
          </a:stretch>
        </p:blipFill>
        <p:spPr>
          <a:xfrm>
            <a:off x="7738652" y="766234"/>
            <a:ext cx="4089016" cy="2627022"/>
          </a:xfrm>
          <a:prstGeom prst="rect">
            <a:avLst/>
          </a:prstGeom>
        </p:spPr>
      </p:pic>
      <p:pic>
        <p:nvPicPr>
          <p:cNvPr id="15" name="Picture 14">
            <a:extLst>
              <a:ext uri="{FF2B5EF4-FFF2-40B4-BE49-F238E27FC236}">
                <a16:creationId xmlns:a16="http://schemas.microsoft.com/office/drawing/2014/main" id="{A97E0555-083B-2942-A2BB-3987875D6C9C}"/>
              </a:ext>
            </a:extLst>
          </p:cNvPr>
          <p:cNvPicPr>
            <a:picLocks noChangeAspect="1"/>
          </p:cNvPicPr>
          <p:nvPr/>
        </p:nvPicPr>
        <p:blipFill>
          <a:blip r:embed="rId5"/>
          <a:stretch>
            <a:fillRect/>
          </a:stretch>
        </p:blipFill>
        <p:spPr>
          <a:xfrm>
            <a:off x="7738652" y="3464744"/>
            <a:ext cx="4066905" cy="2627022"/>
          </a:xfrm>
          <a:prstGeom prst="rect">
            <a:avLst/>
          </a:prstGeom>
        </p:spPr>
      </p:pic>
      <p:sp>
        <p:nvSpPr>
          <p:cNvPr id="11" name="TextBox 9">
            <a:extLst>
              <a:ext uri="{FF2B5EF4-FFF2-40B4-BE49-F238E27FC236}">
                <a16:creationId xmlns:a16="http://schemas.microsoft.com/office/drawing/2014/main" id="{8C00D7ED-BACD-0D45-B36F-42A648E784C9}"/>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9</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88596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46022</TotalTime>
  <Words>2321</Words>
  <Application>Microsoft Macintosh PowerPoint</Application>
  <PresentationFormat>Widescreen</PresentationFormat>
  <Paragraphs>260</Paragraphs>
  <Slides>34</Slides>
  <Notes>28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Calibri Light</vt:lpstr>
      <vt:lpstr>Century Schoolbook</vt:lpstr>
      <vt:lpstr>Helvetica Neue</vt:lpstr>
      <vt:lpstr>Helvetica Neue Light</vt:lpstr>
      <vt:lpstr>Museo For Dell</vt:lpstr>
      <vt:lpstr>Museo Sans For Dell</vt:lpstr>
      <vt:lpstr>Office Theme</vt:lpstr>
      <vt:lpstr>1_Office Theme</vt:lpstr>
      <vt:lpstr>2_Office Theme</vt:lpstr>
      <vt:lpstr>PowerPoint Presentation</vt:lpstr>
      <vt:lpstr>PowerPoint Presentation</vt:lpstr>
      <vt:lpstr>PowerPoint Presentation</vt:lpstr>
      <vt:lpstr>Course Schedule (Tentative)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Eventual Consistency</vt:lpstr>
      <vt:lpstr>DynamoDB Model</vt:lpstr>
      <vt:lpstr>Conditional Write</vt:lpstr>
      <vt:lpstr>Conditional Write -- Example</vt:lpstr>
      <vt:lpstr>PowerPoint Presentation</vt:lpstr>
      <vt:lpstr>PowerPoint Presentation</vt:lpstr>
      <vt:lpstr>PowerPoint Presentation</vt:lpstr>
      <vt:lpstr>PowerPoint Presentation</vt:lpstr>
      <vt:lpstr>What triggers code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150</cp:revision>
  <cp:lastPrinted>2019-12-22T11:43:29Z</cp:lastPrinted>
  <dcterms:created xsi:type="dcterms:W3CDTF">2019-12-10T14:25:24Z</dcterms:created>
  <dcterms:modified xsi:type="dcterms:W3CDTF">2020-11-02T21:07:40Z</dcterms:modified>
</cp:coreProperties>
</file>